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2"/>
  </p:notesMasterIdLst>
  <p:sldIdLst>
    <p:sldId id="394" r:id="rId3"/>
    <p:sldId id="265" r:id="rId4"/>
    <p:sldId id="268" r:id="rId5"/>
    <p:sldId id="269" r:id="rId6"/>
    <p:sldId id="271" r:id="rId7"/>
    <p:sldId id="373" r:id="rId8"/>
    <p:sldId id="370" r:id="rId9"/>
    <p:sldId id="372" r:id="rId10"/>
    <p:sldId id="374" r:id="rId11"/>
    <p:sldId id="383" r:id="rId12"/>
    <p:sldId id="375" r:id="rId13"/>
    <p:sldId id="376" r:id="rId14"/>
    <p:sldId id="395" r:id="rId15"/>
    <p:sldId id="377" r:id="rId16"/>
    <p:sldId id="378" r:id="rId17"/>
    <p:sldId id="276" r:id="rId18"/>
    <p:sldId id="379" r:id="rId19"/>
    <p:sldId id="380" r:id="rId20"/>
    <p:sldId id="384" r:id="rId21"/>
    <p:sldId id="381" r:id="rId22"/>
    <p:sldId id="382" r:id="rId23"/>
    <p:sldId id="386" r:id="rId24"/>
    <p:sldId id="387" r:id="rId25"/>
    <p:sldId id="281" r:id="rId26"/>
    <p:sldId id="282" r:id="rId27"/>
    <p:sldId id="389" r:id="rId28"/>
    <p:sldId id="289" r:id="rId29"/>
    <p:sldId id="390" r:id="rId30"/>
    <p:sldId id="36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  <a:srgbClr val="FF00FF"/>
    <a:srgbClr val="9719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B73A21-FC23-480C-B025-304161B520B7}" type="datetimeFigureOut">
              <a:rPr lang="en-US" smtClean="0"/>
              <a:pPr/>
              <a:t>8/11/2023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CE6384-7B7B-4A64-B106-DAE44BA9C0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22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E6384-7B7B-4A64-B106-DAE44BA9C05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10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E6384-7B7B-4A64-B106-DAE44BA9C05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767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21C24-9B1A-4AC2-AA43-DA59E2008835}" type="datetime1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Shuzan.ali@fmed.bu.edu.eg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62115-A84E-4C39-A876-9F0D9F4E8EC0}" type="datetime1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Shuzan.ali@fmed.bu.edu.eg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8CD4-9801-4C03-9DEC-BAECC9D99AA3}" type="datetime1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Shuzan.ali@fmed.bu.edu.eg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1" fontAlgn="base">
              <a:spcBef>
                <a:spcPct val="0"/>
              </a:spcBef>
              <a:spcAft>
                <a:spcPct val="0"/>
              </a:spcAft>
              <a:defRPr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8EE3CF8-E3D8-4BC5-8283-2259F80E365D}" type="datetime1">
              <a:rPr lang="en-US" smtClean="0"/>
              <a:t>8/11/2023</a:t>
            </a:fld>
            <a:endParaRPr lang="ar-EG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Shuzan.ali@fmed.bu.edu.eg</a:t>
            </a:r>
            <a:endParaRPr lang="ar-EG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1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C794355-5F6F-464B-A730-68DAF9F74214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719327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1" fontAlgn="base">
              <a:spcBef>
                <a:spcPct val="0"/>
              </a:spcBef>
              <a:spcAft>
                <a:spcPct val="0"/>
              </a:spcAft>
              <a:defRPr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23C87B1-C5C0-41B5-96F6-8FDB968B0F6D}" type="datetime1">
              <a:rPr lang="en-US" smtClean="0"/>
              <a:t>8/11/2023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Shuzan.ali@fmed.bu.edu.eg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1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B78860A-E0AE-4181-9E59-12B84FA176C0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4797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1" fontAlgn="base">
              <a:spcBef>
                <a:spcPct val="0"/>
              </a:spcBef>
              <a:spcAft>
                <a:spcPct val="0"/>
              </a:spcAft>
              <a:defRPr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7AA4D61-FCC4-40EB-8B78-6D42A71C81DF}" type="datetime1">
              <a:rPr lang="en-US" smtClean="0"/>
              <a:t>8/11/2023</a:t>
            </a:fld>
            <a:endParaRPr lang="ar-EG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Shuzan.ali@fmed.bu.edu.eg</a:t>
            </a:r>
            <a:endParaRPr lang="ar-EG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1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12CE053-CF96-4F91-8B8F-3E017B0AF7BC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07560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1" fontAlgn="base">
              <a:spcBef>
                <a:spcPct val="0"/>
              </a:spcBef>
              <a:spcAft>
                <a:spcPct val="0"/>
              </a:spcAft>
              <a:defRPr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723BAC-3F48-4BF2-B941-F5BF3AA3AAB3}" type="datetime1">
              <a:rPr lang="en-US" smtClean="0"/>
              <a:t>8/11/2023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Shuzan.ali@fmed.bu.edu.eg</a:t>
            </a: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1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FB48959-E763-49CA-8876-D80BA263AE3A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65373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1" fontAlgn="base">
              <a:spcBef>
                <a:spcPct val="0"/>
              </a:spcBef>
              <a:spcAft>
                <a:spcPct val="0"/>
              </a:spcAft>
              <a:defRPr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6C44C58-F2D0-468C-B08C-A47951D36468}" type="datetime1">
              <a:rPr lang="en-US" smtClean="0"/>
              <a:t>8/11/2023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Shuzan.ali@fmed.bu.edu.eg</a:t>
            </a:r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1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70A5013-54C1-4151-A238-C9AFA3D9C369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682192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1" fontAlgn="base">
              <a:spcBef>
                <a:spcPct val="0"/>
              </a:spcBef>
              <a:spcAft>
                <a:spcPct val="0"/>
              </a:spcAft>
              <a:defRPr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B3C718C-6CE5-4EAC-8B9C-C5B8F2D9C0FF}" type="datetime1">
              <a:rPr lang="en-US" smtClean="0"/>
              <a:t>8/11/2023</a:t>
            </a:fld>
            <a:endParaRPr lang="ar-EG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rtl="1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36A3B4B-7AA6-481E-93BA-03729A721DED}" type="slidenum">
              <a:rPr lang="ar-EG"/>
              <a:pPr>
                <a:defRPr/>
              </a:pPr>
              <a:t>‹#›</a:t>
            </a:fld>
            <a:endParaRPr lang="ar-EG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rtl="1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Shuzan.ali@fmed.bu.edu.eg</a:t>
            </a:r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231592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1" fontAlgn="base">
              <a:spcBef>
                <a:spcPct val="0"/>
              </a:spcBef>
              <a:spcAft>
                <a:spcPct val="0"/>
              </a:spcAft>
              <a:defRPr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CE4B965-071F-425F-BDF7-72EC54257630}" type="datetime1">
              <a:rPr lang="en-US" smtClean="0"/>
              <a:t>8/11/2023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Shuzan.ali@fmed.bu.edu.eg</a:t>
            </a:r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1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CAE2A14-3B32-44F1-9892-DB89C1CA40DA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829253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1" fontAlgn="base">
              <a:spcBef>
                <a:spcPct val="0"/>
              </a:spcBef>
              <a:spcAft>
                <a:spcPct val="0"/>
              </a:spcAft>
              <a:defRPr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0DC7EC5-E3FA-41CB-9E96-A6AABC72B723}" type="datetime1">
              <a:rPr lang="en-US" smtClean="0"/>
              <a:t>8/11/2023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Shuzan.ali@fmed.bu.edu.eg</a:t>
            </a: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 rtl="1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8BA6263-113D-492C-AC18-B32450ADE930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23235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B8396-97CF-4C69-B0DE-BE1D11522B4F}" type="datetime1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Shuzan.ali@fmed.bu.edu.eg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1" fontAlgn="base">
              <a:spcBef>
                <a:spcPct val="0"/>
              </a:spcBef>
              <a:spcAft>
                <a:spcPct val="0"/>
              </a:spcAft>
              <a:defRPr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572EA8C-E9D6-4067-8366-0F3C217865EE}" type="datetime1">
              <a:rPr lang="en-US" smtClean="0"/>
              <a:t>8/11/2023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Shuzan.ali@fmed.bu.edu.eg</a:t>
            </a: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1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EEDA60B-92EB-4C6E-AA97-0E478D3C50C1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753785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1" fontAlgn="base">
              <a:spcBef>
                <a:spcPct val="0"/>
              </a:spcBef>
              <a:spcAft>
                <a:spcPct val="0"/>
              </a:spcAft>
              <a:defRPr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A6293DD-CF0E-4C25-8A82-4DEB2A053626}" type="datetime1">
              <a:rPr lang="en-US" smtClean="0"/>
              <a:t>8/11/2023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Shuzan.ali@fmed.bu.edu.eg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1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E883439-D8EB-45E1-9FC4-A600DCBB0040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580977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1" fontAlgn="base">
              <a:spcBef>
                <a:spcPct val="0"/>
              </a:spcBef>
              <a:spcAft>
                <a:spcPct val="0"/>
              </a:spcAft>
              <a:defRPr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D9E8CAC-6AD2-4CDF-8B68-603FCC55A193}" type="datetime1">
              <a:rPr lang="en-US" smtClean="0"/>
              <a:t>8/11/2023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Shuzan.ali@fmed.bu.edu.eg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1"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8386305-67A0-496F-BF4A-B40727B3A3A1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17040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4942-F811-42B8-B4D4-41B0C26FE519}" type="datetime1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Shuzan.ali@fmed.bu.edu.eg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CAADC-6328-465D-8A04-CC51C417C6C6}" type="datetime1">
              <a:rPr lang="en-US" smtClean="0"/>
              <a:t>8/11/2023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Shuzan.ali@fmed.bu.edu.eg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BC294-F685-42AD-AD2F-027A4C29C0C9}" type="datetime1">
              <a:rPr lang="en-US" smtClean="0"/>
              <a:t>8/11/2023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Shuzan.ali@fmed.bu.edu.eg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9C8D1-C78C-4A7D-B066-7A7A9F995336}" type="datetime1">
              <a:rPr lang="en-US" smtClean="0"/>
              <a:t>8/11/2023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Shuzan.ali@fmed.bu.edu.eg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CF37-F139-4C74-827B-8DAB20FA9E5F}" type="datetime1">
              <a:rPr lang="en-US" smtClean="0"/>
              <a:t>8/11/2023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Shuzan.ali@fmed.bu.edu.eg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E5BC0-B355-470E-A0D3-1DAF5BE185D9}" type="datetime1">
              <a:rPr lang="en-US" smtClean="0"/>
              <a:t>8/11/2023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Shuzan.ali@fmed.bu.edu.eg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3ECAB-432F-438B-86FA-158F4785C927}" type="datetime1">
              <a:rPr lang="en-US" smtClean="0"/>
              <a:t>8/11/2023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Shuzan.ali@fmed.bu.edu.eg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DCFCF-6A78-47A5-A832-1164412D2835}" type="datetime1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Shuzan.ali@fmed.bu.edu.eg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rgbClr val="FEFAC9">
                    <a:shade val="50000"/>
                  </a:srgbClr>
                </a:solidFill>
                <a:latin typeface="Arial"/>
                <a:cs typeface="Tahoma"/>
              </a:defRPr>
            </a:lvl1pPr>
          </a:lstStyle>
          <a:p>
            <a:pPr>
              <a:defRPr/>
            </a:pPr>
            <a:fld id="{F077F10A-0435-4DF8-8CE9-BC3A3EE382E3}" type="datetime1">
              <a:rPr lang="en-US" smtClean="0"/>
              <a:t>8/11/2023</a:t>
            </a:fld>
            <a:endParaRPr lang="ar-E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rgbClr val="FEFAC9">
                    <a:shade val="50000"/>
                  </a:srgbClr>
                </a:solidFill>
                <a:latin typeface="Arial"/>
              </a:defRPr>
            </a:lvl1pPr>
          </a:lstStyle>
          <a:p>
            <a:pPr>
              <a:defRPr/>
            </a:pPr>
            <a:r>
              <a:rPr lang="en-US" smtClean="0"/>
              <a:t>Shuzan.ali@fmed.bu.edu.eg</a:t>
            </a:r>
            <a:endParaRPr lang="ar-E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rgbClr val="FEFAC9">
                    <a:shade val="50000"/>
                  </a:srgbClr>
                </a:solidFill>
                <a:latin typeface="Arial"/>
                <a:cs typeface="Tahoma"/>
              </a:defRPr>
            </a:lvl1pPr>
          </a:lstStyle>
          <a:p>
            <a:pPr>
              <a:defRPr/>
            </a:pPr>
            <a:fld id="{9B0C0ACE-4176-49B2-BF41-11A8B99612E1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11082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9pPr>
    </p:titleStyle>
    <p:bodyStyle>
      <a:lvl1pPr marL="419100" indent="-382588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r" rtl="1" eaLnBrk="0" fontAlgn="base" hangingPunct="0">
        <a:spcBef>
          <a:spcPct val="20000"/>
        </a:spcBef>
        <a:spcAft>
          <a:spcPct val="0"/>
        </a:spcAft>
        <a:buClr>
          <a:srgbClr val="E7BC29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r" rtl="1" eaLnBrk="0" fontAlgn="base" hangingPunct="0">
        <a:spcBef>
          <a:spcPct val="20000"/>
        </a:spcBef>
        <a:spcAft>
          <a:spcPct val="0"/>
        </a:spcAft>
        <a:buClr>
          <a:srgbClr val="D092A7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295400"/>
            <a:ext cx="6324600" cy="1447800"/>
          </a:xfrm>
          <a:extLst/>
        </p:spPr>
        <p:txBody>
          <a:bodyPr>
            <a:noAutofit/>
          </a:bodyPr>
          <a:lstStyle/>
          <a:p>
            <a:pPr algn="ctr">
              <a:defRPr/>
            </a:pPr>
            <a:r>
              <a:rPr sz="4000" dirty="0">
                <a:solidFill>
                  <a:schemeClr val="tx1"/>
                </a:solidFill>
                <a:effectLst>
                  <a:outerShdw dist="469900" dir="19200000" sx="96000" sy="96000" algn="ctr" rotWithShape="0">
                    <a:srgbClr val="FF0000">
                      <a:alpha val="79000"/>
                    </a:srgbClr>
                  </a:outerShdw>
                </a:effectLst>
                <a:latin typeface="Britannic Bold" pitchFamily="34" charset="0"/>
              </a:rPr>
              <a:t>CHO </a:t>
            </a:r>
            <a:r>
              <a:rPr sz="4000" dirty="0" smtClean="0">
                <a:solidFill>
                  <a:schemeClr val="tx1"/>
                </a:solidFill>
                <a:effectLst>
                  <a:outerShdw dist="469900" dir="19200000" sx="96000" sy="96000" algn="ctr" rotWithShape="0">
                    <a:srgbClr val="FF0000">
                      <a:alpha val="79000"/>
                    </a:srgbClr>
                  </a:outerShdw>
                </a:effectLst>
                <a:latin typeface="Britannic Bold" pitchFamily="34" charset="0"/>
              </a:rPr>
              <a:t>metabolism</a:t>
            </a:r>
            <a:r>
              <a:rPr sz="3000" dirty="0" smtClean="0">
                <a:solidFill>
                  <a:schemeClr val="tx1"/>
                </a:solidFill>
                <a:effectLst>
                  <a:outerShdw dist="469900" dir="19200000" sx="96000" sy="96000" algn="ctr" rotWithShape="0">
                    <a:srgbClr val="FF0000">
                      <a:alpha val="79000"/>
                    </a:srgbClr>
                  </a:outerShdw>
                </a:effectLst>
                <a:latin typeface="Britannic Bold" pitchFamily="34" charset="0"/>
              </a:rPr>
              <a:t/>
            </a:r>
            <a:br>
              <a:rPr sz="3000" dirty="0" smtClean="0">
                <a:solidFill>
                  <a:schemeClr val="tx1"/>
                </a:solidFill>
                <a:effectLst>
                  <a:outerShdw dist="469900" dir="19200000" sx="96000" sy="96000" algn="ctr" rotWithShape="0">
                    <a:srgbClr val="FF0000">
                      <a:alpha val="79000"/>
                    </a:srgbClr>
                  </a:outerShdw>
                </a:effectLst>
                <a:latin typeface="Britannic Bold" pitchFamily="34" charset="0"/>
              </a:rPr>
            </a:br>
            <a:r>
              <a:rPr sz="3000" dirty="0" smtClean="0">
                <a:solidFill>
                  <a:schemeClr val="tx1"/>
                </a:solidFill>
                <a:effectLst>
                  <a:outerShdw dist="469900" dir="19200000" sx="96000" sy="96000" algn="ctr" rotWithShape="0">
                    <a:srgbClr val="FF0000">
                      <a:alpha val="79000"/>
                    </a:srgbClr>
                  </a:outerShdw>
                </a:effectLst>
                <a:latin typeface="Britannic Bold" pitchFamily="34" charset="0"/>
              </a:rPr>
              <a:t> (</a:t>
            </a:r>
            <a:r>
              <a:rPr lang="en-GB" sz="3000" dirty="0">
                <a:solidFill>
                  <a:schemeClr val="tx1"/>
                </a:solidFill>
                <a:effectLst>
                  <a:outerShdw dist="469900" dir="19200000" sx="96000" sy="96000" algn="ctr" rotWithShape="0">
                    <a:srgbClr val="FF0000">
                      <a:alpha val="79000"/>
                    </a:srgbClr>
                  </a:outerShdw>
                </a:effectLst>
                <a:latin typeface="Britannic Bold" pitchFamily="34" charset="0"/>
              </a:rPr>
              <a:t>GLYCOGEN </a:t>
            </a:r>
            <a:r>
              <a:rPr lang="en-GB" sz="3000" dirty="0" smtClean="0">
                <a:solidFill>
                  <a:schemeClr val="tx1"/>
                </a:solidFill>
                <a:effectLst>
                  <a:outerShdw dist="469900" dir="19200000" sx="96000" sy="96000" algn="ctr" rotWithShape="0">
                    <a:srgbClr val="FF0000">
                      <a:alpha val="79000"/>
                    </a:srgbClr>
                  </a:outerShdw>
                </a:effectLst>
                <a:latin typeface="Britannic Bold" pitchFamily="34" charset="0"/>
              </a:rPr>
              <a:t>Metabolism</a:t>
            </a:r>
            <a:r>
              <a:rPr sz="3000" dirty="0" smtClean="0">
                <a:solidFill>
                  <a:schemeClr val="tx1"/>
                </a:solidFill>
                <a:effectLst>
                  <a:outerShdw dist="469900" dir="19200000" sx="96000" sy="96000" algn="ctr" rotWithShape="0">
                    <a:srgbClr val="FF0000">
                      <a:alpha val="79000"/>
                    </a:srgbClr>
                  </a:outerShdw>
                </a:effectLst>
                <a:latin typeface="Britannic Bold" pitchFamily="34" charset="0"/>
              </a:rPr>
              <a:t>)</a:t>
            </a:r>
            <a:endParaRPr lang="ar-EG" sz="3000" dirty="0">
              <a:solidFill>
                <a:schemeClr val="tx1"/>
              </a:solidFill>
              <a:effectLst>
                <a:outerShdw dist="469900" dir="19200000" sx="96000" sy="96000" algn="ctr" rotWithShape="0">
                  <a:srgbClr val="FF0000">
                    <a:alpha val="79000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1963" y="4357688"/>
            <a:ext cx="8610600" cy="1219200"/>
          </a:xfrm>
        </p:spPr>
        <p:txBody>
          <a:bodyPr>
            <a:noAutofit/>
          </a:bodyPr>
          <a:lstStyle/>
          <a:p>
            <a:pPr algn="l">
              <a:defRPr/>
            </a:pPr>
            <a:endParaRPr lang="en-US" sz="3600" b="1" dirty="0" smtClean="0">
              <a:effectLst>
                <a:outerShdw blurRad="50800" dist="50800" dir="5400000" algn="ctr" rotWithShape="0">
                  <a:srgbClr val="FF0000"/>
                </a:outerShdw>
              </a:effectLst>
              <a:latin typeface="Andalus" pitchFamily="18" charset="-78"/>
              <a:ea typeface="+mj-ea"/>
              <a:cs typeface="Andalus" pitchFamily="18" charset="-78"/>
            </a:endParaRPr>
          </a:p>
          <a:p>
            <a:pPr algn="ctr">
              <a:defRPr/>
            </a:pPr>
            <a:r>
              <a:rPr lang="en-US" sz="3600" dirty="0" smtClean="0">
                <a:solidFill>
                  <a:srgbClr val="66FFFF"/>
                </a:solidFill>
                <a:latin typeface="Mistral" pitchFamily="66" charset="0"/>
              </a:rPr>
              <a:t>By</a:t>
            </a:r>
            <a:endParaRPr lang="en-US" sz="3600" dirty="0">
              <a:solidFill>
                <a:srgbClr val="66FFFF"/>
              </a:solidFill>
              <a:latin typeface="Mistral" pitchFamily="66" charset="0"/>
            </a:endParaRPr>
          </a:p>
          <a:p>
            <a:pPr algn="ctr">
              <a:defRPr/>
            </a:pPr>
            <a:r>
              <a:rPr lang="en-US" sz="3500" b="1" dirty="0" err="1">
                <a:solidFill>
                  <a:srgbClr val="FFFF00"/>
                </a:solidFill>
                <a:effectLst>
                  <a:outerShdw blurRad="50800" dist="50800" dir="5400000" algn="ctr" rotWithShape="0">
                    <a:srgbClr val="FF0000"/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Shuzan</a:t>
            </a:r>
            <a:r>
              <a:rPr lang="en-US" sz="35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rgbClr val="FF0000"/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Ali Mohammed Ali</a:t>
            </a:r>
          </a:p>
          <a:p>
            <a:pPr algn="ctr">
              <a:defRPr/>
            </a:pPr>
            <a:r>
              <a:rPr lang="en-US" sz="3000" b="1" dirty="0">
                <a:effectLst>
                  <a:outerShdw blurRad="50800" dist="50800" dir="5400000" algn="ctr" rotWithShape="0">
                    <a:srgbClr val="FF0000"/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Assist. Prof. of Medical Biochemistry </a:t>
            </a:r>
          </a:p>
          <a:p>
            <a:pPr algn="ctr">
              <a:defRPr/>
            </a:pPr>
            <a:r>
              <a:rPr lang="en-US" sz="3000" b="1" dirty="0">
                <a:effectLst>
                  <a:outerShdw blurRad="50800" dist="50800" dir="5400000" algn="ctr" rotWithShape="0">
                    <a:srgbClr val="FF0000"/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&amp; </a:t>
            </a:r>
          </a:p>
          <a:p>
            <a:pPr algn="ctr">
              <a:defRPr/>
            </a:pPr>
            <a:r>
              <a:rPr lang="en-US" sz="3000" b="1" dirty="0">
                <a:effectLst>
                  <a:outerShdw blurRad="50800" dist="50800" dir="5400000" algn="ctr" rotWithShape="0">
                    <a:srgbClr val="FF0000"/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Molecular Biology</a:t>
            </a:r>
          </a:p>
          <a:p>
            <a:pPr>
              <a:defRPr/>
            </a:pPr>
            <a:endParaRPr lang="ar-EG" b="1" dirty="0">
              <a:effectLst>
                <a:outerShdw blurRad="50800" dist="50800" dir="5400000" algn="ctr" rotWithShape="0">
                  <a:srgbClr val="FF0000"/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52400"/>
            <a:ext cx="990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4" descr="Description: شعار الجامعة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04800"/>
            <a:ext cx="91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Slide Number Placeholder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962DE56-06F2-4BE4-915B-0264EBEB2753}" type="slidenum">
              <a:rPr lang="ar-EG" altLang="en-US">
                <a:solidFill>
                  <a:srgbClr val="BBB893"/>
                </a:solidFill>
              </a:rPr>
              <a:pPr/>
              <a:t>1</a:t>
            </a:fld>
            <a:endParaRPr lang="ar-EG" altLang="en-US">
              <a:solidFill>
                <a:srgbClr val="BBB893"/>
              </a:solidFill>
            </a:endParaRPr>
          </a:p>
        </p:txBody>
      </p:sp>
      <p:sp>
        <p:nvSpPr>
          <p:cNvPr id="16392" name="Date Placeholder 9"/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numCol="1" anchorCtr="0" compatLnSpc="1">
            <a:prstTxWarp prst="textNoShape">
              <a:avLst/>
            </a:prstTxWarp>
          </a:bodyPr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6FEAB154-DB43-427A-B148-011FD5AC075C}" type="datetime8">
              <a:rPr lang="en-US" altLang="en-US" smtClean="0">
                <a:solidFill>
                  <a:srgbClr val="BBB893"/>
                </a:solidFill>
              </a:rPr>
              <a:pPr algn="l"/>
              <a:t>8/11/2023 9:48 AM</a:t>
            </a:fld>
            <a:endParaRPr lang="ar-EG" altLang="en-US" smtClean="0">
              <a:solidFill>
                <a:srgbClr val="BBB893"/>
              </a:solidFill>
            </a:endParaRPr>
          </a:p>
        </p:txBody>
      </p:sp>
      <p:sp>
        <p:nvSpPr>
          <p:cNvPr id="16393" name="Footer Placeholder 10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45720" numCol="1" anchorCtr="0" compatLnSpc="1">
            <a:prstTxWarp prst="textNoShape">
              <a:avLst/>
            </a:prstTxWarp>
          </a:bodyPr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mtClean="0">
                <a:solidFill>
                  <a:srgbClr val="BBB893"/>
                </a:solidFill>
              </a:rPr>
              <a:t>shuzan.ali@fmed.bu.edu.eg</a:t>
            </a:r>
            <a:endParaRPr lang="ar-EG" altLang="en-US" smtClean="0">
              <a:solidFill>
                <a:srgbClr val="BBB8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325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76200"/>
            <a:ext cx="7284720" cy="76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Hormonal regulation of </a:t>
            </a:r>
            <a:r>
              <a:rPr lang="en-US" b="1" i="1" u="sng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glycogen</a:t>
            </a:r>
            <a:r>
              <a:rPr lang="en-US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esis</a:t>
            </a:r>
            <a:endParaRPr lang="en-US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62136-263A-4E19-B782-6463C72A07AC}" type="datetime1">
              <a:rPr lang="en-US" smtClean="0"/>
              <a:t>8/11/2023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Shuzan.ali@fmed.bu.edu.eg</a:t>
            </a:r>
            <a:endParaRPr lang="en-US"/>
          </a:p>
        </p:txBody>
      </p:sp>
      <p:pic>
        <p:nvPicPr>
          <p:cNvPr id="7" name="Picture 6"/>
          <p:cNvPicPr/>
          <p:nvPr/>
        </p:nvPicPr>
        <p:blipFill rotWithShape="1">
          <a:blip r:embed="rId2" cstate="print"/>
          <a:srcRect l="4801" t="-2347" r="277" b="8768"/>
          <a:stretch/>
        </p:blipFill>
        <p:spPr bwMode="auto">
          <a:xfrm>
            <a:off x="914400" y="731520"/>
            <a:ext cx="7284720" cy="547116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5911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7543800" cy="4572000"/>
          </a:xfrm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514350" lvl="1" indent="-514350" algn="justLow">
              <a:buFont typeface="+mj-lt"/>
              <a:buAutoNum type="arabicPeriod" startAt="2"/>
            </a:pPr>
            <a:r>
              <a:rPr lang="en-US" sz="3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Induction </a:t>
            </a:r>
            <a:r>
              <a:rPr lang="en-US" sz="3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repression  </a:t>
            </a:r>
            <a:r>
              <a:rPr lang="en-US" sz="3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key enzyme:</a:t>
            </a:r>
          </a:p>
          <a:p>
            <a:pPr algn="justLow"/>
            <a:r>
              <a:rPr lang="en-US" sz="33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 feeding</a:t>
            </a:r>
            <a:r>
              <a:rPr lang="en-US" sz="33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induce insulin </a:t>
            </a:r>
            <a:r>
              <a:rPr lang="en-US" sz="3300" dirty="0"/>
              <a:t>synthesis </a:t>
            </a:r>
            <a:r>
              <a:rPr lang="en-US" sz="3300" dirty="0" smtClean="0"/>
              <a:t>of </a:t>
            </a:r>
            <a:r>
              <a:rPr lang="en-US" sz="33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Glycogen synthase</a:t>
            </a:r>
            <a:r>
              <a:rPr lang="en-US" sz="3300" dirty="0" smtClean="0"/>
              <a:t>, </a:t>
            </a:r>
            <a:r>
              <a:rPr lang="en-US" sz="3300" dirty="0"/>
              <a:t>glycogenesis is stimulated. </a:t>
            </a:r>
            <a:endParaRPr lang="en-US" sz="3300" dirty="0" smtClean="0"/>
          </a:p>
          <a:p>
            <a:pPr algn="justLow"/>
            <a:r>
              <a:rPr lang="en-US" sz="33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Fasting</a:t>
            </a:r>
            <a:r>
              <a:rPr lang="en-US" sz="3300" dirty="0" smtClean="0">
                <a:solidFill>
                  <a:srgbClr val="0000FF"/>
                </a:solidFill>
              </a:rPr>
              <a:t> 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decreases </a:t>
            </a:r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insulin</a:t>
            </a:r>
            <a:r>
              <a:rPr lang="en-US" sz="3300" dirty="0"/>
              <a:t> </a:t>
            </a:r>
            <a:r>
              <a:rPr lang="en-US" sz="3300" dirty="0" smtClean="0"/>
              <a:t>&amp; increases </a:t>
            </a:r>
            <a:r>
              <a:rPr lang="en-US" sz="3300" dirty="0"/>
              <a:t>anti-insulin </a:t>
            </a:r>
            <a:r>
              <a:rPr lang="en-US" sz="3300" dirty="0" smtClean="0"/>
              <a:t>→ decrease </a:t>
            </a:r>
            <a:r>
              <a:rPr lang="en-US" sz="3300" dirty="0"/>
              <a:t>synthesis of </a:t>
            </a:r>
            <a:r>
              <a:rPr lang="en-US" sz="33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Glycogen </a:t>
            </a:r>
            <a:r>
              <a:rPr lang="en-US" sz="33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synthase</a:t>
            </a:r>
            <a:r>
              <a:rPr lang="en-US" sz="3300" dirty="0"/>
              <a:t> </a:t>
            </a:r>
            <a:r>
              <a:rPr lang="en-US" sz="3300" dirty="0" smtClean="0"/>
              <a:t>&amp; glycogenesis </a:t>
            </a:r>
            <a:r>
              <a:rPr lang="en-US" sz="3300" dirty="0"/>
              <a:t>is inhibited</a:t>
            </a:r>
            <a:r>
              <a:rPr lang="en-US" sz="3300" dirty="0" smtClean="0"/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638E1-D82F-4292-BDA5-D51FDDF226BD}" type="datetime1">
              <a:rPr lang="en-US" smtClean="0"/>
              <a:t>8/11/2023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Shuzan.ali@fmed.bu.edu.eg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7391400" cy="2286000"/>
          </a:xfrm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514350" indent="-514350" algn="justLow">
              <a:buFont typeface="+mj-lt"/>
              <a:buAutoNum type="arabicPeriod" startAt="3"/>
            </a:pPr>
            <a:r>
              <a:rPr lang="en-US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Allosteric Regulation:</a:t>
            </a:r>
            <a:endParaRPr lang="en-US" sz="2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Low"/>
            <a:r>
              <a:rPr lang="en-US" sz="33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Glycogen synthase</a:t>
            </a:r>
            <a:r>
              <a:rPr lang="en-US" sz="33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300" dirty="0"/>
              <a:t>is </a:t>
            </a:r>
            <a:r>
              <a:rPr lang="en-US" sz="3300" dirty="0" err="1"/>
              <a:t>allosterically</a:t>
            </a:r>
            <a:r>
              <a:rPr lang="en-US" sz="3300" dirty="0"/>
              <a:t> activated by </a:t>
            </a:r>
            <a:r>
              <a:rPr lang="en-US" sz="33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G-6-P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dirty="0"/>
              <a:t>and </a:t>
            </a:r>
            <a:r>
              <a:rPr lang="en-US" sz="3300" dirty="0" err="1"/>
              <a:t>allosterically</a:t>
            </a:r>
            <a:r>
              <a:rPr lang="en-US" sz="3300" dirty="0"/>
              <a:t> inhibited by </a:t>
            </a:r>
            <a:r>
              <a:rPr lang="en-US" sz="33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glycogen</a:t>
            </a:r>
            <a:r>
              <a:rPr lang="en-US" sz="3300" dirty="0"/>
              <a:t>. </a:t>
            </a:r>
            <a:endParaRPr lang="en-US" sz="3300" dirty="0" smtClean="0"/>
          </a:p>
          <a:p>
            <a:pPr marL="0" indent="0" algn="justLow">
              <a:buNone/>
            </a:pPr>
            <a:endParaRPr lang="en-US" sz="33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2C1C3-0D04-416B-AF9E-95D58D008B46}" type="datetime1">
              <a:rPr lang="en-US" smtClean="0"/>
              <a:t>8/11/2023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Shuzan.ali@fmed.bu.edu.eg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2000" y="3429000"/>
            <a:ext cx="7391400" cy="2286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Low"/>
            <a:r>
              <a:rPr lang="en-US" sz="33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 feeding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300" dirty="0" smtClean="0"/>
              <a:t>increase insulin so increase glycogenesis. </a:t>
            </a:r>
          </a:p>
          <a:p>
            <a:pPr algn="justLow"/>
            <a:r>
              <a:rPr lang="en-US" sz="33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Fasting</a:t>
            </a:r>
            <a:r>
              <a:rPr 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300" dirty="0" smtClean="0"/>
              <a:t>decrease insulin and increase anti- insulin and inhibit glycogenesis.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358480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B8396-97CF-4C69-B0DE-BE1D11522B4F}" type="datetime1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Shuzan.ali@fmed.bu.edu.eg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62200" y="914400"/>
            <a:ext cx="12954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900" b="1" dirty="0" smtClean="0"/>
              <a:t>117</a:t>
            </a:r>
            <a:endParaRPr lang="en-GB" sz="2900" b="1" dirty="0"/>
          </a:p>
        </p:txBody>
      </p:sp>
    </p:spTree>
    <p:extLst>
      <p:ext uri="{BB962C8B-B14F-4D97-AF65-F5344CB8AC3E}">
        <p14:creationId xmlns:p14="http://schemas.microsoft.com/office/powerpoint/2010/main" val="2099460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046"/>
            <a:ext cx="7467600" cy="838200"/>
          </a:xfrm>
        </p:spPr>
        <p:txBody>
          <a:bodyPr>
            <a:noAutofit/>
          </a:bodyPr>
          <a:lstStyle/>
          <a:p>
            <a:pPr marL="857250" indent="-857250">
              <a:buFont typeface="+mj-lt"/>
              <a:buAutoNum type="romanUcPeriod"/>
            </a:pPr>
            <a:r>
              <a:rPr lang="en-US" sz="40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GLYCOGEN</a:t>
            </a:r>
            <a:r>
              <a:rPr lang="en-US" sz="4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OLYSIS</a:t>
            </a:r>
            <a:r>
              <a:rPr lang="en-US" sz="40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838200"/>
            <a:ext cx="8300945" cy="4876800"/>
          </a:xfrm>
          <a:ln w="28575"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sz="2800" dirty="0" smtClean="0">
              <a:solidFill>
                <a:srgbClr val="FF0000"/>
              </a:solidFill>
            </a:endParaRPr>
          </a:p>
          <a:p>
            <a:pPr algn="justLow">
              <a:buNone/>
            </a:pPr>
            <a:r>
              <a:rPr lang="en-US" sz="2800" dirty="0" smtClean="0"/>
              <a:t>     It </a:t>
            </a:r>
            <a:r>
              <a:rPr lang="en-US" sz="2800" dirty="0"/>
              <a:t>is the breakdown of glycogen into glucose or glucose 6-phosphate </a:t>
            </a:r>
            <a:endParaRPr lang="en-US" sz="2800" dirty="0" smtClean="0"/>
          </a:p>
          <a:p>
            <a:pPr algn="justLow"/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Site: </a:t>
            </a:r>
          </a:p>
          <a:p>
            <a:pPr algn="justLow">
              <a:buNone/>
            </a:pP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smtClean="0"/>
              <a:t>It occurs in the </a:t>
            </a:r>
            <a:r>
              <a:rPr lang="en-US" dirty="0" err="1" smtClean="0"/>
              <a:t>cytosol</a:t>
            </a:r>
            <a:r>
              <a:rPr lang="en-US" dirty="0" smtClean="0"/>
              <a:t> of cells (</a:t>
            </a:r>
            <a:r>
              <a:rPr lang="en-US" sz="30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except RBCs</a:t>
            </a:r>
            <a:r>
              <a:rPr lang="en-US" dirty="0" smtClean="0"/>
              <a:t>) specially in </a:t>
            </a:r>
            <a:r>
              <a:rPr lang="en-US" i="1" dirty="0" smtClean="0"/>
              <a:t>liver</a:t>
            </a:r>
            <a:r>
              <a:rPr lang="en-US" dirty="0" smtClean="0"/>
              <a:t> &amp; </a:t>
            </a:r>
            <a:r>
              <a:rPr lang="en-US" i="1" dirty="0" smtClean="0"/>
              <a:t>muscles</a:t>
            </a:r>
            <a:r>
              <a:rPr lang="en-US" dirty="0" smtClean="0"/>
              <a:t>. </a:t>
            </a:r>
          </a:p>
          <a:p>
            <a:pPr algn="justLow"/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Importance: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514350" indent="-514350" algn="justLow">
              <a:buFont typeface="+mj-lt"/>
              <a:buAutoNum type="arabicPeriod"/>
            </a:pPr>
            <a:r>
              <a:rPr lang="en-US" b="1" dirty="0" smtClean="0">
                <a:solidFill>
                  <a:srgbClr val="7030A0"/>
                </a:solidFill>
              </a:rPr>
              <a:t>In </a:t>
            </a:r>
            <a:r>
              <a:rPr lang="en-US" b="1" dirty="0">
                <a:solidFill>
                  <a:srgbClr val="7030A0"/>
                </a:solidFill>
              </a:rPr>
              <a:t>liver: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supplies blood glucose during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fasting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less  than 18 </a:t>
            </a:r>
            <a:r>
              <a:rPr lang="en-US" dirty="0"/>
              <a:t>hours. </a:t>
            </a:r>
          </a:p>
          <a:p>
            <a:pPr marL="514350" indent="-514350" algn="justLow">
              <a:buFont typeface="+mj-lt"/>
              <a:buAutoNum type="arabicPeriod"/>
            </a:pPr>
            <a:r>
              <a:rPr lang="en-US" b="1" dirty="0">
                <a:solidFill>
                  <a:srgbClr val="7030A0"/>
                </a:solidFill>
              </a:rPr>
              <a:t>In muscles: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source of energy during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exercise.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A7342-ECB5-4BD7-8FBD-C35296EEE2C7}" type="datetime1">
              <a:rPr lang="en-US" smtClean="0"/>
              <a:t>8/11/2023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Shuzan.ali@fmed.bu.edu.eg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5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533400"/>
            <a:ext cx="8001001" cy="5029200"/>
          </a:xfrm>
          <a:ln w="28575"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Steps: </a:t>
            </a:r>
            <a:endParaRPr lang="en-US" sz="35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justLow">
              <a:buFont typeface="+mj-lt"/>
              <a:buAutoNum type="arabicPeriod"/>
            </a:pPr>
            <a:r>
              <a:rPr lang="en-US" dirty="0" smtClean="0"/>
              <a:t>The key enzyme </a:t>
            </a:r>
            <a:r>
              <a:rPr lang="en-US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(Glycogen </a:t>
            </a:r>
            <a:r>
              <a:rPr lang="en-US" b="1" i="1" u="sng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phosphorylase</a:t>
            </a:r>
            <a:r>
              <a:rPr lang="en-US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catalyzes </a:t>
            </a:r>
            <a:r>
              <a:rPr lang="en-US" dirty="0" smtClean="0"/>
              <a:t>removal </a:t>
            </a:r>
            <a:r>
              <a:rPr lang="en-US" dirty="0"/>
              <a:t>of glucose residues from </a:t>
            </a:r>
            <a:r>
              <a:rPr lang="en-US" dirty="0" smtClean="0"/>
              <a:t>outermost </a:t>
            </a:r>
            <a:r>
              <a:rPr lang="en-US" dirty="0"/>
              <a:t>chains in the form of G-1-P until </a:t>
            </a:r>
            <a:r>
              <a:rPr lang="en-US" dirty="0" smtClean="0"/>
              <a:t>4 </a:t>
            </a:r>
            <a:r>
              <a:rPr lang="en-US" dirty="0"/>
              <a:t>glucose units </a:t>
            </a:r>
            <a:r>
              <a:rPr lang="en-US" dirty="0" smtClean="0"/>
              <a:t>on </a:t>
            </a:r>
            <a:r>
              <a:rPr lang="en-US" dirty="0"/>
              <a:t>either side of </a:t>
            </a:r>
            <a:r>
              <a:rPr lang="en-US" dirty="0" smtClean="0"/>
              <a:t>α-1,6 branching point.</a:t>
            </a:r>
            <a:endParaRPr lang="en-US" dirty="0"/>
          </a:p>
          <a:p>
            <a:pPr marL="514350" lvl="0" indent="-514350" algn="justLow">
              <a:buFont typeface="+mj-lt"/>
              <a:buAutoNum type="arabicPeriod"/>
            </a:pPr>
            <a:r>
              <a:rPr lang="en-US" dirty="0" smtClean="0"/>
              <a:t>Then </a:t>
            </a:r>
            <a:r>
              <a:rPr lang="en-US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, 4 - </a:t>
            </a:r>
            <a:r>
              <a:rPr lang="en-US" b="1" u="sng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glucan</a:t>
            </a:r>
            <a:r>
              <a:rPr lang="en-US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transferase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transfers a </a:t>
            </a:r>
            <a:r>
              <a:rPr lang="en-US" dirty="0" err="1"/>
              <a:t>trisaccharide</a:t>
            </a:r>
            <a:r>
              <a:rPr lang="en-US" dirty="0"/>
              <a:t> unit from one side to the other.</a:t>
            </a:r>
          </a:p>
          <a:p>
            <a:pPr marL="514350" lvl="0" indent="-514350" algn="justLow">
              <a:buFont typeface="+mj-lt"/>
              <a:buAutoNum type="arabicPeriod"/>
            </a:pPr>
            <a:r>
              <a:rPr lang="en-US" b="1" u="sng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Debranching</a:t>
            </a:r>
            <a:r>
              <a:rPr lang="en-US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enzyme</a:t>
            </a: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catalyzes </a:t>
            </a:r>
            <a:r>
              <a:rPr lang="en-US" dirty="0" smtClean="0"/>
              <a:t>hydrolytic </a:t>
            </a:r>
            <a:r>
              <a:rPr lang="en-US" dirty="0"/>
              <a:t>splitting of </a:t>
            </a:r>
            <a:r>
              <a:rPr lang="en-US" dirty="0" smtClean="0"/>
              <a:t>α-1</a:t>
            </a:r>
            <a:r>
              <a:rPr lang="en-US" dirty="0"/>
              <a:t>, </a:t>
            </a:r>
            <a:r>
              <a:rPr lang="en-US" dirty="0" smtClean="0"/>
              <a:t>6 bond; </a:t>
            </a:r>
            <a:r>
              <a:rPr lang="en-US" dirty="0" err="1" smtClean="0"/>
              <a:t>phosphorylase</a:t>
            </a:r>
            <a:r>
              <a:rPr lang="en-US" dirty="0" smtClean="0"/>
              <a:t> </a:t>
            </a:r>
            <a:r>
              <a:rPr lang="en-US" dirty="0"/>
              <a:t>can act again.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A6782-D34C-48F9-B6D0-FD627450187F}" type="datetime1">
              <a:rPr lang="en-US" smtClean="0"/>
              <a:t>8/11/2023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Shuzan.ali@fmed.bu.edu.eg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85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81000"/>
            <a:ext cx="6934200" cy="609600"/>
          </a:xfrm>
        </p:spPr>
        <p:txBody>
          <a:bodyPr>
            <a:normAutofit fontScale="85000" lnSpcReduction="10000"/>
          </a:bodyPr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Glycogen 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Phosphorylase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the key enzyme.</a:t>
            </a:r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/>
          <a:srcRect l="5664" t="-2447" r="2731" b="30099"/>
          <a:stretch/>
        </p:blipFill>
        <p:spPr bwMode="auto">
          <a:xfrm>
            <a:off x="2286000" y="990600"/>
            <a:ext cx="5974080" cy="440435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 rotWithShape="1">
          <a:blip r:embed="rId2" cstate="print"/>
          <a:srcRect l="21785" t="71209" r="28723" b="9966"/>
          <a:stretch/>
        </p:blipFill>
        <p:spPr bwMode="auto">
          <a:xfrm>
            <a:off x="457200" y="2385059"/>
            <a:ext cx="2514600" cy="161544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FC49-9118-4BD3-8E0C-6894C9FA7626}" type="datetime1">
              <a:rPr lang="en-US" smtClean="0"/>
              <a:t>8/11/2023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Shuzan.ali@fmed.bu.edu.eg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81174-4B23-4675-A816-876146C35C5C}" type="datetime1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Shuzan.ali@fmed.bu.edu.eg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8" name="Picture 2" descr="C:\Users\compu science\Desktop\Picture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2" t="7821" r="2680" b="41971"/>
          <a:stretch/>
        </p:blipFill>
        <p:spPr bwMode="auto">
          <a:xfrm>
            <a:off x="990600" y="838200"/>
            <a:ext cx="6934200" cy="228600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685800" y="3276600"/>
            <a:ext cx="7772400" cy="274320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Low"/>
            <a:endParaRPr lang="en-US" sz="3000" b="1" dirty="0" smtClean="0"/>
          </a:p>
          <a:p>
            <a:pPr algn="justLow"/>
            <a:endParaRPr lang="en-US" sz="3000" b="1" dirty="0" smtClean="0"/>
          </a:p>
          <a:p>
            <a:pPr algn="justLow"/>
            <a:r>
              <a:rPr lang="en-US" sz="30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G-6-Phosphatase:</a:t>
            </a:r>
          </a:p>
          <a:p>
            <a:pPr marL="457200" indent="-457200" algn="justLow">
              <a:buFont typeface="Arial" pitchFamily="34" charset="0"/>
              <a:buChar char="•"/>
            </a:pPr>
            <a:r>
              <a:rPr lang="en-US" sz="30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</a:t>
            </a:r>
            <a:r>
              <a:rPr lang="en-US" sz="3000" b="1" dirty="0" smtClean="0"/>
              <a:t> </a:t>
            </a:r>
            <a:r>
              <a:rPr lang="en-US" sz="3000" dirty="0" smtClean="0"/>
              <a:t>is </a:t>
            </a:r>
            <a:r>
              <a:rPr lang="en-US" sz="27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 in liver, kidneys &amp; intestines. </a:t>
            </a:r>
          </a:p>
          <a:p>
            <a:pPr marL="457200" indent="-457200" algn="justLow">
              <a:buFont typeface="Arial" pitchFamily="34" charset="0"/>
              <a:buChar char="•"/>
            </a:pPr>
            <a:r>
              <a:rPr lang="en-US" sz="30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</a:t>
            </a:r>
            <a:r>
              <a:rPr lang="en-US" sz="3000" dirty="0"/>
              <a:t>is </a:t>
            </a:r>
            <a:r>
              <a:rPr lang="en-US" sz="3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present </a:t>
            </a:r>
            <a:r>
              <a:rPr lang="en-US" sz="3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muscles.</a:t>
            </a:r>
          </a:p>
          <a:p>
            <a:pPr algn="justLow"/>
            <a:r>
              <a:rPr lang="en-US" sz="2700" dirty="0" smtClean="0"/>
              <a:t>Liver </a:t>
            </a:r>
            <a:r>
              <a:rPr lang="en-US" sz="2700" dirty="0"/>
              <a:t>glycogen can give glucose to blood, but Muscle glycogen </a:t>
            </a:r>
            <a:r>
              <a:rPr lang="en-US" sz="27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cannot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700" dirty="0"/>
              <a:t>give glucose to blood </a:t>
            </a:r>
            <a:r>
              <a:rPr lang="en-US" sz="27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directly</a:t>
            </a:r>
            <a:r>
              <a:rPr lang="en-US" sz="2700" dirty="0" smtClean="0"/>
              <a:t> </a:t>
            </a:r>
            <a:r>
              <a:rPr lang="en-US" sz="2700" dirty="0"/>
              <a:t>(may give it through </a:t>
            </a:r>
            <a:r>
              <a:rPr lang="en-US" sz="27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Cori’s </a:t>
            </a:r>
            <a:r>
              <a:rPr lang="en-US" sz="27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cycle &amp; </a:t>
            </a:r>
            <a:r>
              <a:rPr lang="en-US" sz="27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Glucose-alanine </a:t>
            </a:r>
            <a:r>
              <a:rPr lang="en-US" sz="27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cycle</a:t>
            </a:r>
            <a:r>
              <a:rPr lang="en-US" sz="2700" dirty="0"/>
              <a:t>)</a:t>
            </a:r>
            <a:r>
              <a:rPr lang="en-US" sz="2700" dirty="0" smtClean="0"/>
              <a:t>. </a:t>
            </a:r>
            <a:endParaRPr lang="en-US" sz="2700" dirty="0"/>
          </a:p>
          <a:p>
            <a:r>
              <a:rPr lang="en-US" sz="3200" dirty="0"/>
              <a:t> </a:t>
            </a:r>
            <a:r>
              <a:rPr lang="en-US" sz="3000" dirty="0" smtClean="0"/>
              <a:t>.</a:t>
            </a:r>
            <a:endParaRPr lang="en-US" sz="3000" dirty="0"/>
          </a:p>
          <a:p>
            <a:pPr algn="justLow"/>
            <a:endParaRPr lang="en-US" sz="3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629400" y="1600200"/>
            <a:ext cx="1219200" cy="646331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1">
            <a:spAutoFit/>
          </a:bodyPr>
          <a:lstStyle/>
          <a:p>
            <a:endParaRPr lang="en-US" dirty="0" smtClean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00216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153400" cy="5410200"/>
          </a:xfrm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justLow">
              <a:buNone/>
            </a:pPr>
            <a:r>
              <a:rPr lang="en-US" sz="33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Regulation of </a:t>
            </a:r>
            <a:r>
              <a:rPr lang="en-US" sz="3300" b="1" u="sng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glycogen</a:t>
            </a:r>
            <a:r>
              <a:rPr lang="en-US" sz="33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olysis</a:t>
            </a:r>
            <a:r>
              <a:rPr lang="en-US" sz="33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33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Low">
              <a:buNone/>
            </a:pPr>
            <a:r>
              <a:rPr lang="en-US" sz="30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Glycogen </a:t>
            </a:r>
            <a:r>
              <a:rPr lang="en-US" sz="3000" b="1" u="sng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phosphorylase</a:t>
            </a:r>
            <a:r>
              <a:rPr lang="en-US" sz="30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</a:t>
            </a:r>
            <a:r>
              <a:rPr lang="en-US" sz="30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key enzyme. </a:t>
            </a:r>
          </a:p>
          <a:p>
            <a:pPr marL="514350" lvl="1" indent="-514350" algn="justLow">
              <a:buFont typeface="+mj-lt"/>
              <a:buAutoNum type="arabicPeriod"/>
            </a:pPr>
            <a:r>
              <a:rPr 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Covalent modification: </a:t>
            </a:r>
          </a:p>
          <a:p>
            <a:pPr marL="0" lvl="1" indent="0" algn="justLow">
              <a:buNone/>
            </a:pP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Glycogen </a:t>
            </a:r>
            <a:r>
              <a:rPr lang="en-US" sz="3000" b="1" u="sng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phosphorylase</a:t>
            </a:r>
            <a:r>
              <a:rPr lang="en-US" sz="30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</a:t>
            </a:r>
            <a:r>
              <a:rPr lang="en-US" sz="30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 in 2 forms:</a:t>
            </a:r>
          </a:p>
          <a:p>
            <a:pPr lvl="0" algn="justLow"/>
            <a:r>
              <a:rPr lang="en-US" sz="2650" dirty="0"/>
              <a:t>Glycogen </a:t>
            </a:r>
            <a:r>
              <a:rPr lang="en-US" sz="2650" dirty="0" err="1" smtClean="0"/>
              <a:t>phosphorylase</a:t>
            </a:r>
            <a:r>
              <a:rPr lang="en-US" sz="2650" dirty="0" smtClean="0"/>
              <a:t> </a:t>
            </a:r>
            <a:r>
              <a:rPr lang="en-US" sz="265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650" dirty="0" smtClean="0"/>
              <a:t> </a:t>
            </a:r>
            <a:r>
              <a:rPr lang="en-US" sz="2650" dirty="0"/>
              <a:t>(</a:t>
            </a:r>
            <a:r>
              <a:rPr lang="en-US" sz="265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active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5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phosphorylated</a:t>
            </a:r>
            <a:r>
              <a:rPr lang="en-US" sz="265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650" dirty="0" smtClean="0"/>
          </a:p>
          <a:p>
            <a:pPr lvl="0" algn="justLow"/>
            <a:r>
              <a:rPr lang="en-US" sz="2650" dirty="0" smtClean="0"/>
              <a:t>Glycogen </a:t>
            </a:r>
            <a:r>
              <a:rPr lang="en-US" sz="2650" dirty="0" err="1"/>
              <a:t>phosphorylase</a:t>
            </a:r>
            <a:r>
              <a:rPr lang="en-US" sz="2650" dirty="0"/>
              <a:t> </a:t>
            </a:r>
            <a:r>
              <a:rPr lang="en-US" sz="265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650" dirty="0" smtClean="0"/>
              <a:t> </a:t>
            </a:r>
            <a:r>
              <a:rPr lang="en-US" sz="2650" dirty="0"/>
              <a:t>(</a:t>
            </a:r>
            <a:r>
              <a:rPr lang="en-US" sz="265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inactive</a:t>
            </a:r>
            <a:r>
              <a:rPr lang="en-US" sz="26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5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</a:t>
            </a:r>
            <a:r>
              <a:rPr lang="en-US" sz="265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phosphorylated</a:t>
            </a:r>
            <a:r>
              <a:rPr lang="en-US" sz="265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0" lvl="0" indent="0">
              <a:buNone/>
            </a:pPr>
            <a:r>
              <a:rPr lang="en-US" sz="2400" dirty="0" smtClean="0"/>
              <a:t>Inactive </a:t>
            </a:r>
            <a:r>
              <a:rPr lang="en-US" sz="2400" dirty="0" err="1" smtClean="0"/>
              <a:t>phosphorylase</a:t>
            </a:r>
            <a:r>
              <a:rPr lang="en-US" sz="2400" dirty="0" smtClean="0"/>
              <a:t> </a:t>
            </a:r>
            <a:r>
              <a:rPr lang="en-US" sz="2400" dirty="0"/>
              <a:t>(b) is converted to </a:t>
            </a:r>
            <a:r>
              <a:rPr lang="en-US" sz="2400" dirty="0" smtClean="0"/>
              <a:t>active </a:t>
            </a:r>
            <a:r>
              <a:rPr lang="en-US" sz="2400" dirty="0" err="1" smtClean="0"/>
              <a:t>phosphorylase</a:t>
            </a:r>
            <a:r>
              <a:rPr lang="en-US" sz="2400" dirty="0" smtClean="0"/>
              <a:t> </a:t>
            </a:r>
            <a:r>
              <a:rPr lang="en-US" sz="2400" dirty="0"/>
              <a:t>(a) by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phosphorylase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(a) kinase</a:t>
            </a:r>
            <a:r>
              <a:rPr lang="en-US" sz="2400" dirty="0"/>
              <a:t>, with ATP as phosphate donor. </a:t>
            </a:r>
          </a:p>
          <a:p>
            <a:pPr marL="0" lvl="0" indent="0">
              <a:buNone/>
            </a:pPr>
            <a:r>
              <a:rPr lang="en-US" sz="2400" dirty="0" smtClean="0"/>
              <a:t>Inactive </a:t>
            </a:r>
            <a:r>
              <a:rPr lang="en-US" sz="2400" dirty="0" err="1" smtClean="0"/>
              <a:t>Phosphorylase</a:t>
            </a:r>
            <a:r>
              <a:rPr lang="en-US" sz="2400" dirty="0" smtClean="0"/>
              <a:t> </a:t>
            </a:r>
            <a:r>
              <a:rPr lang="en-US" sz="2400" dirty="0"/>
              <a:t>(b) kinase is activated to </a:t>
            </a:r>
            <a:r>
              <a:rPr lang="en-US" sz="2400" dirty="0" err="1"/>
              <a:t>phosphorylase</a:t>
            </a:r>
            <a:r>
              <a:rPr lang="en-US" sz="2400" dirty="0"/>
              <a:t> (a) kinase by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cAMP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dependent protein 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kinase A </a:t>
            </a:r>
            <a:r>
              <a:rPr lang="en-US" sz="2400" dirty="0"/>
              <a:t>requires </a:t>
            </a:r>
            <a:r>
              <a:rPr lang="en-US" sz="2400" dirty="0" err="1"/>
              <a:t>cAMP</a:t>
            </a:r>
            <a:r>
              <a:rPr lang="en-US" sz="2400" dirty="0"/>
              <a:t> for its activity. </a:t>
            </a:r>
          </a:p>
          <a:p>
            <a:pPr lvl="0" algn="justLow"/>
            <a:endParaRPr lang="en-US" sz="29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justLow">
              <a:buNone/>
            </a:pPr>
            <a:endParaRPr lang="en-US" sz="2900" b="1" u="sng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4936-4A81-45A0-A791-F7116CFA3E3A}" type="datetime1">
              <a:rPr lang="en-US" smtClean="0"/>
              <a:t>8/11/2023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Shuzan.ali@fmed.bu.edu.eg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82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C:\Documents and Settings\Kamal Mostafa\My Documents\regulation glycogen metabolism.bmp"/>
          <p:cNvPicPr/>
          <p:nvPr/>
        </p:nvPicPr>
        <p:blipFill rotWithShape="1">
          <a:blip r:embed="rId2" cstate="print"/>
          <a:srcRect l="1338" t="1883" r="1390" b="1647"/>
          <a:stretch/>
        </p:blipFill>
        <p:spPr bwMode="auto">
          <a:xfrm>
            <a:off x="655320" y="228600"/>
            <a:ext cx="7696200" cy="6019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F5704-FE60-4DB6-9413-1A04D03EFE80}" type="datetime1">
              <a:rPr lang="en-US" smtClean="0"/>
              <a:t>8/11/2023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Shuzan.ali@fmed.bu.edu.eg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562600" y="2133600"/>
            <a:ext cx="1981200" cy="26161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1">
            <a:spAutoFit/>
          </a:bodyPr>
          <a:lstStyle/>
          <a:p>
            <a:endParaRPr lang="ar-EG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4114800" y="5732770"/>
            <a:ext cx="1447800" cy="26161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1">
            <a:spAutoFit/>
          </a:bodyPr>
          <a:lstStyle/>
          <a:p>
            <a:endParaRPr lang="ar-EG" sz="1100" dirty="0"/>
          </a:p>
        </p:txBody>
      </p:sp>
      <p:sp>
        <p:nvSpPr>
          <p:cNvPr id="10" name="5-Point Star 9"/>
          <p:cNvSpPr/>
          <p:nvPr/>
        </p:nvSpPr>
        <p:spPr>
          <a:xfrm>
            <a:off x="7993380" y="3886200"/>
            <a:ext cx="76200" cy="76200"/>
          </a:xfrm>
          <a:prstGeom prst="star5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5" name="5-Point Star 14"/>
          <p:cNvSpPr/>
          <p:nvPr/>
        </p:nvSpPr>
        <p:spPr>
          <a:xfrm flipH="1">
            <a:off x="7726679" y="5021581"/>
            <a:ext cx="129540" cy="137160"/>
          </a:xfrm>
          <a:prstGeom prst="star5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1" name="TextBox 10"/>
          <p:cNvSpPr txBox="1"/>
          <p:nvPr/>
        </p:nvSpPr>
        <p:spPr>
          <a:xfrm>
            <a:off x="3048000" y="914400"/>
            <a:ext cx="1943100" cy="307777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wrap="square" rtlCol="1">
            <a:spAutoFit/>
          </a:bodyPr>
          <a:lstStyle/>
          <a:p>
            <a:endParaRPr lang="ar-EG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4114800" y="1752600"/>
            <a:ext cx="1295400" cy="36933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wrap="square" rtlCol="1">
            <a:spAutoFit/>
          </a:bodyPr>
          <a:lstStyle/>
          <a:p>
            <a:endParaRPr lang="ar-EG" dirty="0"/>
          </a:p>
        </p:txBody>
      </p:sp>
      <p:sp>
        <p:nvSpPr>
          <p:cNvPr id="13" name="TextBox 12"/>
          <p:cNvSpPr txBox="1"/>
          <p:nvPr/>
        </p:nvSpPr>
        <p:spPr>
          <a:xfrm>
            <a:off x="4876800" y="2743200"/>
            <a:ext cx="1828800" cy="307777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wrap="square" rtlCol="1">
            <a:spAutoFit/>
          </a:bodyPr>
          <a:lstStyle/>
          <a:p>
            <a:endParaRPr lang="ar-EG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5410200" y="3962400"/>
            <a:ext cx="2659380" cy="307777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wrap="square" rtlCol="1">
            <a:spAutoFit/>
          </a:bodyPr>
          <a:lstStyle/>
          <a:p>
            <a:endParaRPr lang="ar-EG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6248400" y="5158741"/>
            <a:ext cx="1981200" cy="307777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wrap="square" rtlCol="1">
            <a:spAutoFit/>
          </a:bodyPr>
          <a:lstStyle/>
          <a:p>
            <a:endParaRPr lang="ar-EG" sz="1400" dirty="0"/>
          </a:p>
        </p:txBody>
      </p:sp>
    </p:spTree>
    <p:extLst>
      <p:ext uri="{BB962C8B-B14F-4D97-AF65-F5344CB8AC3E}">
        <p14:creationId xmlns:p14="http://schemas.microsoft.com/office/powerpoint/2010/main" val="124605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04800"/>
            <a:ext cx="5638800" cy="762000"/>
          </a:xfrm>
          <a:ln w="381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GLYCOGEN  METABOLISM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1"/>
            <a:ext cx="7391400" cy="3276600"/>
          </a:xfrm>
          <a:ln w="285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Low"/>
            <a:r>
              <a:rPr lang="en-US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Glycogen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is the major storage form of carbohydrates in animal cells.</a:t>
            </a:r>
          </a:p>
          <a:p>
            <a:pPr algn="justLow"/>
            <a:r>
              <a:rPr lang="en-US" dirty="0" smtClean="0"/>
              <a:t>Its metabolism involves two processes. </a:t>
            </a:r>
          </a:p>
          <a:p>
            <a:pPr algn="justLow">
              <a:buNone/>
            </a:pP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I- </a:t>
            </a:r>
            <a:r>
              <a:rPr lang="en-US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Glycogen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esis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    (Glycogen formation).  </a:t>
            </a:r>
          </a:p>
          <a:p>
            <a:pPr algn="justLow">
              <a:buNone/>
            </a:pPr>
            <a:r>
              <a:rPr lang="en-US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II- </a:t>
            </a:r>
            <a:r>
              <a:rPr lang="en-US" b="1" u="sng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Glycogen</a:t>
            </a:r>
            <a:r>
              <a:rPr lang="en-US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olysis</a:t>
            </a:r>
            <a:r>
              <a:rPr lang="en-US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(Glycogen breakdown). </a:t>
            </a:r>
          </a:p>
          <a:p>
            <a:pPr algn="justLow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F3B76-2355-474C-ABE9-BDFF8B23B841}" type="datetime1">
              <a:rPr lang="en-US" smtClean="0"/>
              <a:t>8/11/2023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Shuzan.ali@fmed.bu.edu.eg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7772400" cy="4191000"/>
          </a:xfrm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514350" lvl="1" indent="-514350" algn="justLow">
              <a:buFont typeface="+mj-lt"/>
              <a:buAutoNum type="arabicPeriod" startAt="2"/>
            </a:pPr>
            <a:r>
              <a:rPr lang="en-US" sz="3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Induction </a:t>
            </a:r>
            <a:r>
              <a:rPr lang="en-US" sz="3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repression  </a:t>
            </a:r>
            <a:r>
              <a:rPr lang="en-US" sz="3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key enzyme:</a:t>
            </a:r>
          </a:p>
          <a:p>
            <a:pPr algn="justLow"/>
            <a:r>
              <a:rPr lang="en-US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 feeding</a:t>
            </a: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induce insulin </a:t>
            </a:r>
            <a:r>
              <a:rPr lang="en-US" dirty="0" smtClean="0"/>
              <a:t>→ decrease </a:t>
            </a:r>
            <a:r>
              <a:rPr lang="en-US" dirty="0"/>
              <a:t>synthesis of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glycogen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phosphorylase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so </a:t>
            </a:r>
            <a:r>
              <a:rPr lang="en-US" dirty="0" err="1"/>
              <a:t>glycogenolysis</a:t>
            </a:r>
            <a:r>
              <a:rPr lang="en-US" dirty="0"/>
              <a:t> is inhibited. </a:t>
            </a:r>
            <a:endParaRPr lang="en-US" dirty="0" smtClean="0"/>
          </a:p>
          <a:p>
            <a:pPr algn="justLow"/>
            <a:r>
              <a:rPr lang="en-US" sz="33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Fasting</a:t>
            </a:r>
            <a:r>
              <a:rPr lang="en-US" sz="3300" dirty="0" smtClean="0">
                <a:solidFill>
                  <a:srgbClr val="0000FF"/>
                </a:solidFill>
              </a:rPr>
              <a:t> </a:t>
            </a:r>
            <a:r>
              <a:rPr lang="en-US" sz="3300" dirty="0" smtClean="0"/>
              <a:t>decreases </a:t>
            </a:r>
            <a:r>
              <a:rPr lang="en-US" sz="3300" dirty="0"/>
              <a:t>insulin </a:t>
            </a:r>
            <a:r>
              <a:rPr lang="en-US" sz="3300" dirty="0" smtClean="0"/>
              <a:t>&amp; increase </a:t>
            </a:r>
            <a:r>
              <a:rPr lang="en-US" sz="3300" dirty="0"/>
              <a:t>anti-insulin </a:t>
            </a:r>
            <a:r>
              <a:rPr lang="en-US" sz="3300" dirty="0" smtClean="0"/>
              <a:t>→ increase </a:t>
            </a:r>
            <a:r>
              <a:rPr lang="en-US" sz="3300" dirty="0"/>
              <a:t>synthesis of </a:t>
            </a:r>
            <a:r>
              <a:rPr lang="en-US" sz="33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glycogen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3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phosphorylase</a:t>
            </a:r>
            <a:r>
              <a:rPr lang="en-US" sz="3300" dirty="0" smtClean="0"/>
              <a:t> </a:t>
            </a:r>
            <a:r>
              <a:rPr lang="en-US" sz="3300" dirty="0"/>
              <a:t>so </a:t>
            </a:r>
            <a:r>
              <a:rPr lang="en-US" sz="3300" dirty="0" err="1"/>
              <a:t>glycogenolysis</a:t>
            </a:r>
            <a:r>
              <a:rPr lang="en-US" sz="3300" dirty="0"/>
              <a:t> is stimulated. </a:t>
            </a:r>
            <a:endParaRPr lang="en-US" sz="33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2F74-ABC3-4341-96B1-48B6B282C478}" type="datetime1">
              <a:rPr lang="en-US" smtClean="0"/>
              <a:t>8/11/2023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Shuzan.ali@fmed.bu.edu.eg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0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9600"/>
            <a:ext cx="7391400" cy="2209800"/>
          </a:xfrm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514350" indent="-514350" algn="justLow">
              <a:buFont typeface="+mj-lt"/>
              <a:buAutoNum type="arabicPeriod" startAt="3"/>
            </a:pPr>
            <a:r>
              <a:rPr lang="en-US" sz="3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Allosteric Regulation:</a:t>
            </a:r>
          </a:p>
          <a:p>
            <a:pPr algn="justLow"/>
            <a:r>
              <a:rPr lang="en-US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Muscle </a:t>
            </a:r>
            <a:r>
              <a:rPr lang="en-US" b="1" u="sng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phosphorylase</a:t>
            </a: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is </a:t>
            </a:r>
            <a:r>
              <a:rPr lang="en-US" dirty="0" err="1"/>
              <a:t>allosterically</a:t>
            </a:r>
            <a:r>
              <a:rPr lang="en-US" dirty="0"/>
              <a:t> activated by </a:t>
            </a:r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</a:t>
            </a:r>
            <a:r>
              <a:rPr 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which is increased during muscular exercise. 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1C757-8F32-4E9A-B2B3-0CA1BF161A73}" type="datetime1">
              <a:rPr lang="en-US" smtClean="0"/>
              <a:t>8/11/2023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Shuzan.ali@fmed.bu.edu.eg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53440" y="2971800"/>
            <a:ext cx="7391400" cy="22098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Low"/>
            <a:r>
              <a:rPr lang="en-US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 feeding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increase insulin leading to inhibition of </a:t>
            </a:r>
            <a:r>
              <a:rPr lang="en-US" dirty="0" err="1" smtClean="0"/>
              <a:t>glycogenolysis</a:t>
            </a:r>
            <a:r>
              <a:rPr lang="en-US" dirty="0" smtClean="0"/>
              <a:t>. </a:t>
            </a:r>
          </a:p>
          <a:p>
            <a:pPr algn="justLow"/>
            <a:r>
              <a:rPr lang="en-US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Fasting</a:t>
            </a:r>
            <a:r>
              <a:rPr lang="en-US" dirty="0" smtClean="0"/>
              <a:t> decrease insulin &amp; increase anti- insulin → stimulation of </a:t>
            </a:r>
            <a:r>
              <a:rPr lang="en-US" dirty="0" err="1" smtClean="0"/>
              <a:t>glycogenolysis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71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077200" cy="4800600"/>
          </a:xfrm>
          <a:ln w="285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92075" indent="-92075">
              <a:buNone/>
            </a:pPr>
            <a:r>
              <a:rPr lang="en-US" b="1" dirty="0">
                <a:solidFill>
                  <a:srgbClr val="FF0000"/>
                </a:solidFill>
              </a:rPr>
              <a:t> </a:t>
            </a:r>
            <a:r>
              <a:rPr lang="en-US" sz="3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lactic acid </a:t>
            </a:r>
            <a:r>
              <a:rPr lang="en-US" sz="3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Cori’s</a:t>
            </a:r>
            <a:r>
              <a:rPr lang="en-US" sz="3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cycle:</a:t>
            </a:r>
            <a:r>
              <a:rPr lang="en-US" sz="3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In </a:t>
            </a:r>
            <a:r>
              <a:rPr lang="en-US" sz="31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contracting muscle;</a:t>
            </a:r>
            <a:r>
              <a:rPr lang="en-US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en-US" sz="31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92075" indent="-92075" algn="justLow">
              <a:buNone/>
            </a:pPr>
            <a:r>
              <a:rPr lang="en-US" sz="3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Glycogen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gives </a:t>
            </a:r>
            <a:r>
              <a:rPr lang="en-US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G-6-P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which by glycolysis gives </a:t>
            </a:r>
            <a:endParaRPr lang="en-US" dirty="0" smtClean="0"/>
          </a:p>
          <a:p>
            <a:pPr marL="92075" indent="-92075" algn="justLow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lactate</a:t>
            </a:r>
            <a:r>
              <a:rPr lang="en-US" dirty="0" smtClean="0"/>
              <a:t> </a:t>
            </a:r>
            <a:r>
              <a:rPr lang="en-US" dirty="0"/>
              <a:t>as there is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O</a:t>
            </a:r>
            <a:r>
              <a:rPr lang="en-US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dirty="0"/>
              <a:t>. </a:t>
            </a:r>
            <a:endParaRPr lang="en-US" dirty="0" smtClean="0"/>
          </a:p>
          <a:p>
            <a:pPr marL="92075" indent="-92075" algn="justLow">
              <a:buNone/>
            </a:pPr>
            <a:r>
              <a:rPr lang="en-US" dirty="0"/>
              <a:t> </a:t>
            </a:r>
            <a:r>
              <a:rPr lang="en-US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Lactate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diffuses to blood and goes to the </a:t>
            </a:r>
            <a:r>
              <a:rPr lang="en-US" dirty="0" smtClean="0"/>
              <a:t>liver, </a:t>
            </a:r>
          </a:p>
          <a:p>
            <a:pPr marL="92075" indent="-92075" algn="justLow">
              <a:buNone/>
            </a:pPr>
            <a:r>
              <a:rPr lang="en-US" dirty="0"/>
              <a:t>  </a:t>
            </a:r>
            <a:r>
              <a:rPr lang="en-US" dirty="0" smtClean="0"/>
              <a:t>                           where </a:t>
            </a:r>
            <a:r>
              <a:rPr lang="en-US" dirty="0"/>
              <a:t>lactate is converted to </a:t>
            </a:r>
            <a:endParaRPr lang="en-US" dirty="0" smtClean="0"/>
          </a:p>
          <a:p>
            <a:pPr marL="92075" indent="-92075" algn="justLow">
              <a:buNone/>
            </a:pPr>
            <a:r>
              <a:rPr lang="en-US" i="1" dirty="0"/>
              <a:t> </a:t>
            </a:r>
            <a:r>
              <a:rPr lang="en-US" i="1" dirty="0" smtClean="0"/>
              <a:t>                           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glucose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/>
              <a:t>by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gluconeogenesis</a:t>
            </a:r>
            <a:r>
              <a:rPr lang="en-US" i="1" dirty="0"/>
              <a:t>. </a:t>
            </a:r>
            <a:endParaRPr lang="en-US" i="1" dirty="0" smtClean="0"/>
          </a:p>
          <a:p>
            <a:pPr marL="92075" indent="-92075" algn="justLow">
              <a:buNone/>
            </a:pPr>
            <a:r>
              <a:rPr lang="en-US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Glucose </a:t>
            </a:r>
            <a:r>
              <a:rPr lang="en-US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return back to muscles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F635-EF96-478A-8056-E596DBFB2623}" type="datetime1">
              <a:rPr lang="en-US" smtClean="0"/>
              <a:t>8/11/2023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Shuzan.ali@fmed.bu.edu.eg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05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7543800" cy="4876800"/>
          </a:xfrm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Glucose-alanine cycle:</a:t>
            </a:r>
          </a:p>
          <a:p>
            <a:pPr algn="justLow"/>
            <a:r>
              <a:rPr lang="en-US" dirty="0"/>
              <a:t>If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pyruvic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acid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muscle </a:t>
            </a:r>
            <a:r>
              <a:rPr lang="en-US" dirty="0"/>
              <a:t>is changes to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alanine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by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transamination</a:t>
            </a:r>
            <a:r>
              <a:rPr lang="en-US" dirty="0"/>
              <a:t>, it goes to </a:t>
            </a:r>
            <a:r>
              <a:rPr lang="en-US" dirty="0" smtClean="0"/>
              <a:t>blood </a:t>
            </a:r>
            <a:r>
              <a:rPr lang="en-US" dirty="0"/>
              <a:t>then to liver where alanine is changed again to pyruvic by transamination. </a:t>
            </a:r>
            <a:endParaRPr lang="en-US" dirty="0" smtClean="0"/>
          </a:p>
          <a:p>
            <a:pPr algn="justLow"/>
            <a:r>
              <a:rPr lang="en-US" dirty="0" smtClean="0"/>
              <a:t>By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gluconeogenesis</a:t>
            </a:r>
            <a:r>
              <a:rPr lang="en-US" dirty="0"/>
              <a:t>,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alanine gives glucose </a:t>
            </a:r>
            <a:r>
              <a:rPr lang="en-US" dirty="0"/>
              <a:t>which diffuses from liver to blood to contracting muscle again to supply </a:t>
            </a:r>
            <a:r>
              <a:rPr lang="en-US" dirty="0" smtClean="0"/>
              <a:t>energy</a:t>
            </a:r>
            <a:r>
              <a:rPr lang="en-US" dirty="0"/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60C22-A32E-402D-89FB-3C0708AD6C47}" type="datetime1">
              <a:rPr lang="en-US" smtClean="0"/>
              <a:t>8/11/2023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Shuzan.ali@fmed.bu.edu.eg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59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486400"/>
            <a:ext cx="8458200" cy="685800"/>
          </a:xfrm>
          <a:ln w="28575">
            <a:solidFill>
              <a:srgbClr val="0000FF"/>
            </a:solidFill>
          </a:ln>
        </p:spPr>
        <p:txBody>
          <a:bodyPr>
            <a:noAutofit/>
          </a:bodyPr>
          <a:lstStyle/>
          <a:p>
            <a:r>
              <a:rPr lang="en-US" sz="3000" b="1" i="1" dirty="0" smtClean="0"/>
              <a:t/>
            </a:r>
            <a:br>
              <a:rPr lang="en-US" sz="3000" b="1" i="1" dirty="0" smtClean="0"/>
            </a:br>
            <a:r>
              <a:rPr lang="en-US" sz="3000" b="1" i="1" dirty="0" smtClean="0"/>
              <a:t>The lactic acid (Cori) cycle and glucose-</a:t>
            </a:r>
            <a:r>
              <a:rPr lang="en-US" sz="3000" b="1" i="1" dirty="0" err="1" smtClean="0"/>
              <a:t>alanine</a:t>
            </a:r>
            <a:r>
              <a:rPr lang="en-US" sz="3000" b="1" i="1" dirty="0" smtClean="0"/>
              <a:t> cycle</a:t>
            </a: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/>
          <a:srcRect l="5833" t="2791" r="6667" b="16901"/>
          <a:stretch/>
        </p:blipFill>
        <p:spPr bwMode="auto">
          <a:xfrm>
            <a:off x="609600" y="548640"/>
            <a:ext cx="7696200" cy="486156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01DE-5E0D-4787-92A1-E77F18E5B9DB}" type="datetime1">
              <a:rPr lang="en-US" smtClean="0"/>
              <a:t>8/11/2023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Shuzan.ali@fmed.bu.edu.eg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533400"/>
          </a:xfrm>
        </p:spPr>
        <p:txBody>
          <a:bodyPr>
            <a:normAutofit fontScale="90000"/>
          </a:bodyPr>
          <a:lstStyle/>
          <a:p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Difference between liver glycogen and muscle glycogen</a:t>
            </a:r>
            <a:endParaRPr lang="en-US" sz="2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2034610"/>
              </p:ext>
            </p:extLst>
          </p:nvPr>
        </p:nvGraphicFramePr>
        <p:xfrm>
          <a:off x="152400" y="533400"/>
          <a:ext cx="8763000" cy="5679957"/>
        </p:xfrm>
        <a:graphic>
          <a:graphicData uri="http://schemas.openxmlformats.org/drawingml/2006/table">
            <a:tbl>
              <a:tblPr/>
              <a:tblGrid>
                <a:gridCol w="1752600"/>
                <a:gridCol w="3581400"/>
                <a:gridCol w="3429000"/>
              </a:tblGrid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Arial"/>
                        </a:rPr>
                        <a:t>Points</a:t>
                      </a:r>
                      <a:endParaRPr lang="en-US" sz="20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707" marR="66707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Arial"/>
                        </a:rPr>
                        <a:t>Liver 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Arial"/>
                        </a:rPr>
                        <a:t>Glycogen</a:t>
                      </a:r>
                      <a:endParaRPr lang="en-US" sz="20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707" marR="66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Arial"/>
                        </a:rPr>
                        <a:t>Muscle 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Arial"/>
                        </a:rPr>
                        <a:t>Glycogen</a:t>
                      </a:r>
                      <a:endParaRPr lang="en-US" sz="20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707" marR="66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31989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Arial"/>
                        </a:rPr>
                        <a:t>Amount</a:t>
                      </a:r>
                      <a:endParaRPr lang="en-US" sz="20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707" marR="66707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Arial"/>
                        </a:rPr>
                        <a:t>   5% =100 </a:t>
                      </a:r>
                      <a:r>
                        <a:rPr lang="en-US" sz="2000" b="1" dirty="0" err="1" smtClean="0">
                          <a:latin typeface="Times New Roman"/>
                          <a:ea typeface="Times New Roman"/>
                          <a:cs typeface="Arial"/>
                        </a:rPr>
                        <a:t>gm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Arial"/>
                        </a:rPr>
                        <a:t> (liver ~ 2 KG)</a:t>
                      </a:r>
                      <a:endParaRPr lang="en-US" sz="20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707" marR="66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Arial"/>
                        </a:rPr>
                        <a:t>1% =300 </a:t>
                      </a:r>
                      <a:r>
                        <a:rPr lang="en-US" sz="2000" b="1" dirty="0" err="1" smtClean="0">
                          <a:latin typeface="Times New Roman"/>
                          <a:ea typeface="Times New Roman"/>
                          <a:cs typeface="Arial"/>
                        </a:rPr>
                        <a:t>gm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Arial"/>
                        </a:rPr>
                        <a:t> (muscles~ 30 Kg)</a:t>
                      </a:r>
                      <a:endParaRPr lang="en-US" sz="20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707" marR="66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17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Arial"/>
                        </a:rPr>
                        <a:t>Source</a:t>
                      </a:r>
                      <a:endParaRPr lang="en-US" sz="20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707" marR="66707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Arial"/>
                        </a:rPr>
                        <a:t>Dietary 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Arial"/>
                        </a:rPr>
                        <a:t>hexoses 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Arial"/>
                        </a:rPr>
                        <a:t>by</a:t>
                      </a:r>
                      <a:r>
                        <a:rPr lang="en-US" sz="2000" b="1" baseline="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Arial"/>
                        </a:rPr>
                        <a:t>glycogenesis</a:t>
                      </a:r>
                      <a:r>
                        <a:rPr lang="en-US" sz="2000" b="1" dirty="0" smtClean="0"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Gluconeogenesis</a:t>
                      </a:r>
                      <a:endParaRPr lang="en-US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707" marR="66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Arial"/>
                        </a:rPr>
                        <a:t>Blood glucose 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Arial"/>
                        </a:rPr>
                        <a:t>by 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Arial"/>
                        </a:rPr>
                        <a:t>glycogenesis</a:t>
                      </a:r>
                      <a:endParaRPr lang="en-US" sz="20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707" marR="66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Arial"/>
                        </a:rPr>
                        <a:t>Function </a:t>
                      </a:r>
                      <a:endParaRPr lang="en-US" sz="20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707" marR="66707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685800" lvl="0" indent="-3429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ea"/>
                        <a:buNone/>
                        <a:tabLst>
                          <a:tab pos="-228600" algn="l"/>
                        </a:tabLs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Source of blood glucose (G-6-Ptase)</a:t>
                      </a:r>
                    </a:p>
                    <a:p>
                      <a:pPr marL="342900" marR="685800" lvl="0" indent="-3429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ea"/>
                        <a:buNone/>
                        <a:tabLst>
                          <a:tab pos="-228600" algn="l"/>
                        </a:tabLs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-Source of energy to liver</a:t>
                      </a:r>
                    </a:p>
                  </a:txBody>
                  <a:tcPr marL="66707" marR="66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dirty="0" smtClean="0">
                          <a:latin typeface="Times New Roman"/>
                          <a:ea typeface="Times New Roman"/>
                          <a:cs typeface="Arial"/>
                        </a:rPr>
                        <a:t>- Source </a:t>
                      </a:r>
                      <a:r>
                        <a:rPr lang="en-US" sz="1900" b="1" dirty="0">
                          <a:latin typeface="Times New Roman"/>
                          <a:ea typeface="Times New Roman"/>
                          <a:cs typeface="Arial"/>
                        </a:rPr>
                        <a:t>of energy to muscle does NOT give blood glucose except </a:t>
                      </a:r>
                      <a:r>
                        <a:rPr lang="en-US" sz="1900" b="1" dirty="0" smtClean="0">
                          <a:latin typeface="Times New Roman"/>
                          <a:ea typeface="Times New Roman"/>
                          <a:cs typeface="Arial"/>
                        </a:rPr>
                        <a:t>through Cori’s or glucose-alanine cycle</a:t>
                      </a:r>
                      <a:endParaRPr lang="en-US" sz="19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707" marR="66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78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Feeding Status</a:t>
                      </a:r>
                      <a:endParaRPr lang="en-US" sz="20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707" marR="66707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Arial"/>
                        </a:rPr>
                        <a:t>-Increased by diet </a:t>
                      </a:r>
                      <a:endParaRPr lang="en-US" sz="2000" b="1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Arial"/>
                        </a:rPr>
                        <a:t>-Reduced by fasting </a:t>
                      </a:r>
                      <a:endParaRPr lang="en-US" sz="20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707" marR="66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Arial"/>
                        </a:rPr>
                        <a:t>- Little effect by diet </a:t>
                      </a:r>
                      <a:endParaRPr lang="en-US" sz="2000" b="1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Arial"/>
                        </a:rPr>
                        <a:t>- Not reduced by fasting .</a:t>
                      </a:r>
                      <a:endParaRPr lang="en-US" sz="20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707" marR="66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89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By Exercise</a:t>
                      </a:r>
                      <a:endParaRPr lang="en-US" sz="20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707" marR="66707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Arial"/>
                        </a:rPr>
                        <a:t>- Not 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Arial"/>
                        </a:rPr>
                        <a:t>reduced </a:t>
                      </a:r>
                      <a:endParaRPr lang="en-US" sz="20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707" marR="66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Arial"/>
                        </a:rPr>
                        <a:t>- 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Arial"/>
                        </a:rPr>
                        <a:t>Markedly reduced</a:t>
                      </a:r>
                      <a:endParaRPr lang="en-US" sz="20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707" marR="66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24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Glycogen</a:t>
                      </a:r>
                      <a:endParaRPr lang="en-US" sz="2000" b="1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Phosphorylase</a:t>
                      </a:r>
                      <a:endParaRPr lang="en-US" sz="20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707" marR="66707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Arial"/>
                        </a:rPr>
                        <a:t>- Monomer</a:t>
                      </a:r>
                      <a:endParaRPr lang="en-US" sz="2000" b="1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Arial"/>
                        </a:rPr>
                        <a:t>- No 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Arial"/>
                        </a:rPr>
                        <a:t>PLP (no </a:t>
                      </a:r>
                      <a:r>
                        <a:rPr lang="en-US" sz="2000" b="1" dirty="0" err="1" smtClean="0">
                          <a:latin typeface="Times New Roman"/>
                          <a:ea typeface="Times New Roman"/>
                          <a:cs typeface="Arial"/>
                        </a:rPr>
                        <a:t>vit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Arial"/>
                        </a:rPr>
                        <a:t> B6)</a:t>
                      </a:r>
                      <a:endParaRPr lang="en-US" sz="2000" b="1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Arial"/>
                        </a:rPr>
                        <a:t>- Not affected by AMP</a:t>
                      </a:r>
                      <a:endParaRPr lang="en-US" sz="20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707" marR="66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Arial"/>
                        </a:rPr>
                        <a:t>- Dimer (each monomer</a:t>
                      </a:r>
                      <a:r>
                        <a:rPr lang="en-US" sz="2000" b="1" baseline="0" dirty="0"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Arial"/>
                        </a:rPr>
                        <a:t>contains 1 mol. of PLP)</a:t>
                      </a:r>
                      <a:endParaRPr lang="en-US" sz="2000" b="1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Arial"/>
                        </a:rPr>
                        <a:t>- </a:t>
                      </a:r>
                      <a:r>
                        <a:rPr lang="en-US" sz="2000" b="1" dirty="0" err="1" smtClean="0">
                          <a:latin typeface="Times New Roman"/>
                          <a:ea typeface="Times New Roman"/>
                          <a:cs typeface="Arial"/>
                        </a:rPr>
                        <a:t>Allosterically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Arial"/>
                        </a:rPr>
                        <a:t> + by 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Arial"/>
                        </a:rPr>
                        <a:t>AMP</a:t>
                      </a:r>
                      <a:endParaRPr lang="en-US" sz="20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707" marR="66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89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Insulin</a:t>
                      </a:r>
                      <a:endParaRPr lang="en-US" sz="20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707" marR="66707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Arial"/>
                        </a:rPr>
                        <a:t>Increase</a:t>
                      </a:r>
                      <a:endParaRPr lang="en-US" sz="20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707" marR="66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Arial"/>
                        </a:rPr>
                        <a:t>Increase </a:t>
                      </a:r>
                      <a:endParaRPr lang="en-US" sz="20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707" marR="66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89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Arial"/>
                        </a:rPr>
                        <a:t>Glucagon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707" marR="66707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Arial"/>
                        </a:rPr>
                        <a:t>  Decrease </a:t>
                      </a:r>
                      <a:endParaRPr lang="en-US" sz="20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707" marR="66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Arial"/>
                        </a:rPr>
                        <a:t>  No effect </a:t>
                      </a:r>
                      <a:endParaRPr lang="en-US" sz="20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707" marR="66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89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Adrenaline</a:t>
                      </a:r>
                      <a:endParaRPr lang="en-US" sz="20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707" marR="66707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Arial"/>
                        </a:rPr>
                        <a:t>  Decrease </a:t>
                      </a:r>
                      <a:endParaRPr lang="en-US" sz="20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707" marR="66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Arial"/>
                        </a:rPr>
                        <a:t>  Decrease </a:t>
                      </a:r>
                      <a:endParaRPr lang="en-US" sz="20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707" marR="66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89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Arial"/>
                        </a:rPr>
                        <a:t>Thyroxin</a:t>
                      </a:r>
                      <a:endParaRPr lang="en-US" sz="20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707" marR="66707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Arial"/>
                        </a:rPr>
                        <a:t>  Decrease </a:t>
                      </a:r>
                      <a:endParaRPr lang="en-US" sz="20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707" marR="66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Arial"/>
                        </a:rPr>
                        <a:t>  Decrease </a:t>
                      </a:r>
                      <a:endParaRPr lang="en-US" sz="20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6707" marR="667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C13E-60FE-4C44-8C33-C549065DD52F}" type="datetime1">
              <a:rPr lang="en-US" smtClean="0"/>
              <a:t>8/11/2023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Shuzan.ali@fmed.bu.edu.eg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70207"/>
            <a:ext cx="7848600" cy="1069032"/>
          </a:xfrm>
          <a:ln w="381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33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GLYCOGEN STORAGE DISEASE </a:t>
            </a:r>
            <a:br>
              <a:rPr lang="en-US" sz="33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GLYCOGENEOSIS)</a:t>
            </a:r>
            <a:endParaRPr lang="en-US" sz="3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4191000"/>
          </a:xfrm>
          <a:ln w="28575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 algn="justLow">
              <a:buNone/>
            </a:pP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Definition:</a:t>
            </a:r>
          </a:p>
          <a:p>
            <a:pPr marL="0" indent="0" algn="justLow">
              <a:buNone/>
            </a:pPr>
            <a:r>
              <a:rPr lang="en-US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Inborn </a:t>
            </a:r>
            <a:r>
              <a:rPr lang="en-US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errors of glycogen metabolism </a:t>
            </a:r>
            <a:r>
              <a:rPr lang="en-US" sz="3100" dirty="0"/>
              <a:t>caused by </a:t>
            </a:r>
            <a:r>
              <a:rPr lang="en-US" sz="3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deficiency of one of enzymes of </a:t>
            </a:r>
            <a:r>
              <a:rPr lang="en-US" sz="31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glycogenesis</a:t>
            </a:r>
            <a:r>
              <a:rPr lang="en-US" sz="3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</a:t>
            </a:r>
            <a:r>
              <a:rPr lang="en-US" sz="3100" b="1" u="sng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glycogenolysis</a:t>
            </a:r>
            <a:r>
              <a:rPr lang="en-US" sz="3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dirty="0"/>
              <a:t>in different tissues. </a:t>
            </a:r>
          </a:p>
          <a:p>
            <a:pPr algn="justLow"/>
            <a:r>
              <a:rPr lang="en-US" dirty="0"/>
              <a:t>Characterized by deposition </a:t>
            </a:r>
            <a:r>
              <a:rPr lang="en-US" dirty="0" smtClean="0"/>
              <a:t>of: </a:t>
            </a:r>
          </a:p>
          <a:p>
            <a:pPr marL="879475" indent="-514350" algn="justLow">
              <a:buAutoNum type="arabicPeriod"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abnormal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or </a:t>
            </a: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79475" indent="-514350" algn="justLow">
              <a:buAutoNum type="arabicPeriod"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abnormal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quantity of glycogen </a:t>
            </a: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125" indent="0" algn="justLow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in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tissues mainly in the liver and muscle.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BFF83-1320-4451-8DD6-B0E925F7E918}" type="datetime1">
              <a:rPr lang="en-US" smtClean="0"/>
              <a:t>8/11/2023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Shuzan.ali@fmed.bu.edu.eg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45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4440824"/>
              </p:ext>
            </p:extLst>
          </p:nvPr>
        </p:nvGraphicFramePr>
        <p:xfrm>
          <a:off x="457200" y="228601"/>
          <a:ext cx="8000999" cy="60004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313"/>
                <a:gridCol w="570807"/>
                <a:gridCol w="1355667"/>
                <a:gridCol w="4923212"/>
              </a:tblGrid>
              <a:tr h="378566">
                <a:tc gridSpan="2">
                  <a:txBody>
                    <a:bodyPr/>
                    <a:lstStyle/>
                    <a:p>
                      <a:r>
                        <a:rPr lang="en-US" sz="1800" dirty="0" err="1" smtClean="0"/>
                        <a:t>Glycogenosis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Disease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Deficient Enzyme &amp; Manifestations</a:t>
                      </a:r>
                      <a:endParaRPr lang="en-US" sz="1800" dirty="0"/>
                    </a:p>
                  </a:txBody>
                  <a:tcPr/>
                </a:tc>
              </a:tr>
              <a:tr h="9044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Type I</a:t>
                      </a:r>
                      <a:endParaRPr lang="en-US" sz="1800" b="1" dirty="0" smtClean="0"/>
                    </a:p>
                    <a:p>
                      <a:endParaRPr lang="en-US" sz="1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Von </a:t>
                      </a:r>
                      <a:r>
                        <a:rPr lang="en-US" sz="18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Gierke’s</a:t>
                      </a: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disease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>
                        <a:buNone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Glucose-6-phosphatase,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enlarged liver &amp; kidney. </a:t>
                      </a:r>
                    </a:p>
                    <a:p>
                      <a:pPr algn="justLow">
                        <a:buNone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↑uric acid,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 lactic acid, cholesterol, lipid &amp; ketone bodies,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Fasting hypoglycemia 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33102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Type II</a:t>
                      </a:r>
                      <a:endParaRPr lang="en-US" sz="1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rgbClr val="002060"/>
                          </a:solidFill>
                        </a:rPr>
                        <a:t>Pompe’s</a:t>
                      </a:r>
                      <a:r>
                        <a:rPr lang="en-US" sz="1800" b="1" dirty="0" smtClean="0">
                          <a:solidFill>
                            <a:srgbClr val="002060"/>
                          </a:solidFill>
                        </a:rPr>
                        <a:t> disease</a:t>
                      </a:r>
                      <a:endParaRPr lang="en-US" sz="1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Lysosomal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glucosidase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enzyme in all organs. </a:t>
                      </a:r>
                    </a:p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Fatal in early life.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331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Type II</a:t>
                      </a:r>
                      <a:r>
                        <a:rPr lang="en-US" sz="1800" b="1" i="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en-US" sz="1800" b="1" dirty="0" smtClean="0"/>
                    </a:p>
                    <a:p>
                      <a:endParaRPr lang="en-US" sz="1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2060"/>
                          </a:solidFill>
                        </a:rPr>
                        <a:t>Limit </a:t>
                      </a:r>
                      <a:r>
                        <a:rPr lang="en-US" sz="1800" b="1" dirty="0" err="1" smtClean="0">
                          <a:solidFill>
                            <a:srgbClr val="002060"/>
                          </a:solidFill>
                        </a:rPr>
                        <a:t>dextrinosis</a:t>
                      </a:r>
                      <a:r>
                        <a:rPr lang="en-US" sz="1800" b="1" dirty="0" smtClean="0">
                          <a:solidFill>
                            <a:srgbClr val="002060"/>
                          </a:solidFill>
                        </a:rPr>
                        <a:t> or </a:t>
                      </a:r>
                      <a:r>
                        <a:rPr lang="en-US" sz="1800" b="1" u="sng" dirty="0" smtClean="0">
                          <a:solidFill>
                            <a:srgbClr val="002060"/>
                          </a:solidFill>
                        </a:rPr>
                        <a:t>C</a:t>
                      </a:r>
                      <a:r>
                        <a:rPr lang="en-US" sz="1800" b="1" dirty="0" smtClean="0">
                          <a:solidFill>
                            <a:srgbClr val="002060"/>
                          </a:solidFill>
                        </a:rPr>
                        <a:t>ori disease</a:t>
                      </a:r>
                      <a:endParaRPr lang="en-US" sz="1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u="sng" kern="12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ebranching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enzyme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in liver and muscle. Glycogen has short branches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331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Type IV</a:t>
                      </a:r>
                      <a:endParaRPr lang="en-US" sz="1800" b="1" dirty="0" smtClean="0"/>
                    </a:p>
                    <a:p>
                      <a:endParaRPr lang="en-US" sz="1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b="1" u="sng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8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mylopectinosis</a:t>
                      </a: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(Andersen disease)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u="sng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ranching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enzyme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liver. Glycogen has few long branches like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amylopectin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/>
                </a:tc>
              </a:tr>
              <a:tr h="6331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Type V</a:t>
                      </a:r>
                      <a:endParaRPr lang="en-US" sz="1800" b="1" dirty="0" smtClean="0"/>
                    </a:p>
                    <a:p>
                      <a:endParaRPr lang="en-US" sz="1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b="1" u="sng" dirty="0" smtClean="0">
                          <a:solidFill>
                            <a:srgbClr val="002060"/>
                          </a:solidFill>
                        </a:rPr>
                        <a:t>M</a:t>
                      </a:r>
                      <a:r>
                        <a:rPr lang="en-US" sz="1800" b="1" dirty="0" smtClean="0">
                          <a:solidFill>
                            <a:srgbClr val="002060"/>
                          </a:solidFill>
                        </a:rPr>
                        <a:t>c Ardle’s syndrome</a:t>
                      </a:r>
                      <a:endParaRPr lang="en-US" sz="1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uscle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phosphorylase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Muscles become weak after a short exercise (little or no lactate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in bl. after exercise)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17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Type VI</a:t>
                      </a:r>
                      <a:endParaRPr lang="en-US" sz="1800" b="1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rgbClr val="002060"/>
                          </a:solidFill>
                        </a:rPr>
                        <a:t>Her’s</a:t>
                      </a:r>
                      <a:r>
                        <a:rPr lang="en-US" sz="1800" b="1" dirty="0" smtClean="0">
                          <a:solidFill>
                            <a:srgbClr val="002060"/>
                          </a:solidFill>
                        </a:rPr>
                        <a:t> disease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Liver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phosphorylase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0" kern="12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(enlarged liver by ↑glycogen)</a:t>
                      </a:r>
                      <a:endParaRPr lang="en-US" sz="17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331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Type VII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rgbClr val="002060"/>
                          </a:solidFill>
                        </a:rPr>
                        <a:t>Tarui’s</a:t>
                      </a:r>
                      <a:r>
                        <a:rPr lang="en-US" sz="1800" b="1" dirty="0" smtClean="0">
                          <a:solidFill>
                            <a:srgbClr val="002060"/>
                          </a:solidFill>
                        </a:rPr>
                        <a:t> disease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Phosphofructokinas</a:t>
                      </a:r>
                      <a:r>
                        <a:rPr lang="en-US" sz="1800" b="1" u="sng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in muscle and RBCs. </a:t>
                      </a:r>
                    </a:p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(as type V plus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 hemolytic anemia)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17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Type VIII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8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Liver </a:t>
                      </a:r>
                      <a:r>
                        <a:rPr lang="en-US" sz="1800" b="1" i="0" u="none" strike="noStrike" kern="1200" baseline="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phosphorylase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kinase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617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Type IX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8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Liver and muscle </a:t>
                      </a:r>
                      <a:r>
                        <a:rPr lang="en-US" sz="1800" b="1" i="0" u="none" strike="noStrike" kern="1200" baseline="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phosphorylase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kinase</a:t>
                      </a:r>
                      <a:endParaRPr lang="en-US" sz="1800" b="1" dirty="0" smtClean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097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Type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</a:rPr>
                        <a:t>  X</a:t>
                      </a:r>
                      <a:endParaRPr lang="en-US" sz="1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8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cAMP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-dependent protein kinase A</a:t>
                      </a:r>
                      <a:endParaRPr lang="en-US" sz="1800" b="1" dirty="0" smtClean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9F18-E4EE-4C5B-9458-18BD2996AA93}" type="datetime1">
              <a:rPr lang="en-US" smtClean="0"/>
              <a:t>8/11/2023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Shuzan.ali@fmed.bu.edu.eg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848600" cy="533400"/>
          </a:xfrm>
          <a:ln w="381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I </a:t>
            </a:r>
            <a:r>
              <a:rPr lang="en-US" sz="3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glycogenosis</a:t>
            </a:r>
            <a:r>
              <a:rPr lang="en-US" sz="3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(Von </a:t>
            </a:r>
            <a:r>
              <a:rPr lang="en-US" sz="3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Gierke’s</a:t>
            </a:r>
            <a:r>
              <a:rPr lang="en-US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disease</a:t>
            </a:r>
            <a:r>
              <a:rPr lang="en-US" sz="3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077200" cy="5486400"/>
          </a:xfrm>
          <a:ln w="28575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 algn="justLow">
              <a:buNone/>
            </a:pPr>
            <a:r>
              <a:rPr lang="en-US" sz="25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</a:t>
            </a:r>
            <a:r>
              <a:rPr lang="en-US" sz="25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2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500" dirty="0"/>
              <a:t>deficiency of </a:t>
            </a:r>
            <a:r>
              <a:rPr lang="en-US" sz="2500" b="1" i="1" u="sng" dirty="0">
                <a:solidFill>
                  <a:srgbClr val="9719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G-6-phosphatase</a:t>
            </a:r>
            <a:r>
              <a:rPr lang="en-US" sz="2500" dirty="0"/>
              <a:t> in liver &amp; kidneys </a:t>
            </a:r>
            <a:r>
              <a:rPr lang="en-US" sz="2500" dirty="0" smtClean="0"/>
              <a:t>→ accumulation </a:t>
            </a:r>
            <a:r>
              <a:rPr lang="en-US" sz="2500" dirty="0"/>
              <a:t>of large amounts of glycogen in liver &amp; </a:t>
            </a:r>
            <a:r>
              <a:rPr lang="en-US" sz="2500" dirty="0" smtClean="0"/>
              <a:t>kidneys.</a:t>
            </a:r>
            <a:endParaRPr lang="en-US" sz="2500" dirty="0"/>
          </a:p>
          <a:p>
            <a:pPr marL="0" indent="0" algn="justLow">
              <a:buNone/>
            </a:pPr>
            <a:r>
              <a:rPr lang="en-US" sz="25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Manifestations</a:t>
            </a:r>
            <a:r>
              <a:rPr lang="en-US" sz="25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justLow">
              <a:buNone/>
            </a:pPr>
            <a:r>
              <a:rPr lang="en-US" sz="2500" b="1" dirty="0">
                <a:solidFill>
                  <a:srgbClr val="9719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  Enlargement of liver and </a:t>
            </a:r>
            <a:r>
              <a:rPr lang="en-US" sz="2500" b="1" dirty="0" smtClean="0">
                <a:solidFill>
                  <a:srgbClr val="9719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kidney</a:t>
            </a:r>
            <a:r>
              <a:rPr lang="en-US" sz="2500" dirty="0"/>
              <a:t> </a:t>
            </a:r>
            <a:r>
              <a:rPr lang="en-US" sz="2500" dirty="0" smtClean="0"/>
              <a:t>(glycogen accumulation)</a:t>
            </a:r>
            <a:endParaRPr lang="en-US" sz="2500" dirty="0">
              <a:solidFill>
                <a:srgbClr val="97197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Low">
              <a:buNone/>
            </a:pPr>
            <a:r>
              <a:rPr lang="en-US" sz="2500" b="1" dirty="0"/>
              <a:t>2- </a:t>
            </a:r>
            <a:r>
              <a:rPr lang="en-US" sz="25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Fasting hypoglycemia:</a:t>
            </a:r>
            <a:r>
              <a:rPr lang="en-US" sz="25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500" dirty="0"/>
              <a:t>liver </a:t>
            </a:r>
            <a:r>
              <a:rPr lang="en-US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G-6-P cannot </a:t>
            </a:r>
            <a:r>
              <a:rPr lang="en-US" sz="2500" dirty="0"/>
              <a:t>leave the liver.</a:t>
            </a:r>
          </a:p>
          <a:p>
            <a:pPr algn="justLow">
              <a:buNone/>
            </a:pPr>
            <a:r>
              <a:rPr lang="en-US" sz="2500" b="1" dirty="0" smtClean="0"/>
              <a:t>3-</a:t>
            </a:r>
            <a:r>
              <a:rPr lang="en-US" sz="2500" b="1" dirty="0" smtClean="0">
                <a:solidFill>
                  <a:srgbClr val="9719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Hyperlipemia </a:t>
            </a:r>
            <a:r>
              <a:rPr lang="en-US" sz="2500" b="1" dirty="0">
                <a:solidFill>
                  <a:srgbClr val="9719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hypercholesterolemia: </a:t>
            </a:r>
            <a:r>
              <a:rPr lang="en-US" sz="2500" dirty="0"/>
              <a:t>lipids is the metabolic fuel. There is increased lipolysis (increased FFA in plasma) → increased </a:t>
            </a:r>
            <a:r>
              <a:rPr lang="en-US" sz="2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ketogenesis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500" dirty="0"/>
              <a:t>→ metabolic </a:t>
            </a:r>
            <a:r>
              <a:rPr lang="en-US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acidosis</a:t>
            </a:r>
            <a:r>
              <a:rPr lang="en-US" sz="2500" dirty="0"/>
              <a:t>.</a:t>
            </a:r>
          </a:p>
          <a:p>
            <a:pPr algn="justLow">
              <a:buNone/>
            </a:pPr>
            <a:r>
              <a:rPr lang="en-US" sz="2500" b="1" dirty="0"/>
              <a:t>4- </a:t>
            </a:r>
            <a:r>
              <a:rPr lang="en-US" sz="25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Hyperuricemia</a:t>
            </a:r>
            <a:r>
              <a:rPr lang="en-US" sz="25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(gout): </a:t>
            </a:r>
            <a:r>
              <a:rPr lang="en-US" sz="2500" dirty="0"/>
              <a:t>due to increased </a:t>
            </a:r>
            <a:r>
              <a:rPr lang="en-US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HMP shunt </a:t>
            </a:r>
            <a:r>
              <a:rPr lang="en-US" sz="2500" dirty="0"/>
              <a:t>→ increased 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ribose-5-P</a:t>
            </a:r>
            <a:r>
              <a:rPr lang="en-US" sz="2500" dirty="0" smtClean="0"/>
              <a:t> </a:t>
            </a:r>
            <a:r>
              <a:rPr lang="en-US" sz="2500" b="1" dirty="0"/>
              <a:t>→</a:t>
            </a:r>
            <a:r>
              <a:rPr lang="en-US" sz="2500" dirty="0"/>
              <a:t> stimulation of </a:t>
            </a:r>
            <a:r>
              <a:rPr lang="en-US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novo synthesis </a:t>
            </a:r>
            <a:r>
              <a:rPr lang="en-US" sz="2500" dirty="0"/>
              <a:t>of </a:t>
            </a:r>
            <a:r>
              <a:rPr lang="en-US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purines</a:t>
            </a:r>
            <a:r>
              <a:rPr lang="en-US" sz="2500" dirty="0"/>
              <a:t>  </a:t>
            </a:r>
            <a:r>
              <a:rPr lang="en-US" sz="2500" b="1" dirty="0"/>
              <a:t>→</a:t>
            </a:r>
            <a:r>
              <a:rPr lang="en-US" sz="2500" dirty="0"/>
              <a:t> </a:t>
            </a:r>
            <a:r>
              <a:rPr lang="en-US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increased uric acid </a:t>
            </a:r>
            <a:r>
              <a:rPr lang="en-US" sz="2500" dirty="0"/>
              <a:t>formation </a:t>
            </a:r>
          </a:p>
          <a:p>
            <a:pPr marL="0" indent="0">
              <a:buNone/>
            </a:pPr>
            <a:r>
              <a:rPr lang="en-US" sz="2500" b="1" dirty="0"/>
              <a:t>5- </a:t>
            </a:r>
            <a:r>
              <a:rPr lang="en-US" sz="2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Lactic</a:t>
            </a: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acidemia</a:t>
            </a:r>
            <a:r>
              <a:rPr lang="en-US" sz="2500" dirty="0"/>
              <a:t>: </a:t>
            </a:r>
            <a:r>
              <a:rPr lang="en-US" sz="2500" dirty="0" smtClean="0"/>
              <a:t>the liver </a:t>
            </a:r>
            <a:r>
              <a:rPr lang="en-US" sz="2500" dirty="0"/>
              <a:t>cannot form glucose from lactate (no Cori’s cycle) which leads to acidosis</a:t>
            </a:r>
            <a:r>
              <a:rPr lang="en-US" sz="2500" dirty="0" smtClean="0"/>
              <a:t>.</a:t>
            </a:r>
            <a:endParaRPr lang="en-US" sz="2500" dirty="0"/>
          </a:p>
          <a:p>
            <a:pPr algn="justLow">
              <a:buNone/>
            </a:pPr>
            <a:endParaRPr lang="en-US" sz="25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C02D-694E-4645-86FC-05B565F0E75D}" type="datetime1">
              <a:rPr lang="en-US" smtClean="0"/>
              <a:t>8/11/2023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Shuzan.ali@fmed.bu.edu.eg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7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1" name="Picture 3" descr="4"/>
          <p:cNvPicPr>
            <a:picLocks noChangeAspect="1" noChangeArrowheads="1" noCrop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508125" y="1523999"/>
            <a:ext cx="6019799" cy="3581399"/>
          </a:xfrm>
          <a:prstGeom prst="rect">
            <a:avLst/>
          </a:prstGeo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EAAF-1C91-4A42-846B-CF144A305656}" type="datetime1">
              <a:rPr lang="en-US" smtClean="0"/>
              <a:t>8/11/2023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Shuzan.ali@fmed.bu.edu.eg</a:t>
            </a:r>
            <a:endParaRPr lang="en-US"/>
          </a:p>
        </p:txBody>
      </p:sp>
      <p:pic>
        <p:nvPicPr>
          <p:cNvPr id="9" name="Picture 4" descr="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2133600"/>
            <a:ext cx="1873250" cy="20161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114046"/>
            <a:ext cx="4724400" cy="838200"/>
          </a:xfrm>
          <a:ln w="381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857250" indent="-857250">
              <a:buFont typeface="+mj-lt"/>
              <a:buAutoNum type="romanUcPeriod"/>
            </a:pPr>
            <a:r>
              <a:rPr lang="en-US" sz="40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GLYCOGEN</a:t>
            </a:r>
            <a:r>
              <a:rPr lang="en-US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ESIS</a:t>
            </a:r>
            <a:endParaRPr lang="en-US" sz="40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451"/>
            <a:ext cx="8300945" cy="4572000"/>
          </a:xfrm>
          <a:ln w="28575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sz="2800" dirty="0" smtClean="0">
              <a:solidFill>
                <a:srgbClr val="FF0000"/>
              </a:solidFill>
            </a:endParaRPr>
          </a:p>
          <a:p>
            <a:pPr algn="justLow">
              <a:buNone/>
            </a:pPr>
            <a:r>
              <a:rPr lang="en-US" sz="3000" dirty="0" smtClean="0"/>
              <a:t>   It is the formation of glycogen from      or </a:t>
            </a:r>
            <a:endParaRPr lang="en-US" dirty="0" smtClean="0"/>
          </a:p>
          <a:p>
            <a:pPr algn="justLow">
              <a:buNone/>
            </a:pPr>
            <a:r>
              <a:rPr lang="en-US" sz="2600" dirty="0" smtClean="0"/>
              <a:t>   (Glucose or other hexoses </a:t>
            </a:r>
            <a:r>
              <a:rPr lang="en-US" sz="2600" dirty="0" smtClean="0">
                <a:sym typeface="Symbol"/>
              </a:rPr>
              <a:t></a:t>
            </a:r>
            <a:r>
              <a:rPr lang="en-US" sz="2600" dirty="0" smtClean="0"/>
              <a:t> Glycogen)</a:t>
            </a:r>
          </a:p>
          <a:p>
            <a:pPr algn="justLow"/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Site: </a:t>
            </a:r>
          </a:p>
          <a:p>
            <a:pPr algn="justLow">
              <a:buNone/>
            </a:pP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smtClean="0"/>
              <a:t>It occurs in the </a:t>
            </a:r>
            <a:r>
              <a:rPr lang="en-US" b="1" u="sng" dirty="0" err="1" smtClean="0"/>
              <a:t>cytosol</a:t>
            </a:r>
            <a:r>
              <a:rPr lang="en-US" dirty="0" smtClean="0"/>
              <a:t> of cells (</a:t>
            </a:r>
            <a:r>
              <a:rPr lang="en-US" sz="30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except RBCs</a:t>
            </a:r>
            <a:r>
              <a:rPr lang="en-US" dirty="0" smtClean="0"/>
              <a:t>) specially in </a:t>
            </a:r>
            <a:r>
              <a:rPr lang="en-US" i="1" dirty="0" smtClean="0"/>
              <a:t>liver</a:t>
            </a:r>
            <a:r>
              <a:rPr lang="en-US" dirty="0" smtClean="0"/>
              <a:t> &amp; </a:t>
            </a:r>
            <a:r>
              <a:rPr lang="en-US" i="1" dirty="0" smtClean="0"/>
              <a:t>muscles</a:t>
            </a:r>
            <a:r>
              <a:rPr lang="en-US" dirty="0" smtClean="0"/>
              <a:t>. </a:t>
            </a:r>
          </a:p>
          <a:p>
            <a:pPr algn="justLow"/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Importance: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357188" indent="0" algn="justLow">
              <a:buNone/>
            </a:pPr>
            <a:r>
              <a:rPr lang="en-US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Storage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of excess glucose, or other hexoses taken in food.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39576" y="1208407"/>
            <a:ext cx="126040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Glucose </a:t>
            </a:r>
            <a:endParaRPr lang="ar-EG" sz="2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72959" y="1963605"/>
            <a:ext cx="208518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hexoses </a:t>
            </a:r>
            <a:endParaRPr lang="en-US" sz="2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Left Brace 5"/>
          <p:cNvSpPr/>
          <p:nvPr/>
        </p:nvSpPr>
        <p:spPr>
          <a:xfrm>
            <a:off x="6334776" y="1494362"/>
            <a:ext cx="304800" cy="70007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92D4-E3A3-46FC-97F4-CF0A47D5F659}" type="datetime1">
              <a:rPr lang="en-US" smtClean="0"/>
              <a:t>8/11/2023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Shuzan.ali@fmed.bu.edu.eg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 rotWithShape="1">
          <a:blip r:embed="rId2" cstate="print"/>
          <a:srcRect r="8737" b="69719"/>
          <a:stretch/>
        </p:blipFill>
        <p:spPr bwMode="auto">
          <a:xfrm>
            <a:off x="914400" y="533400"/>
            <a:ext cx="7010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 rotWithShape="1">
          <a:blip r:embed="rId2" cstate="print"/>
          <a:srcRect l="71795" t="30281" r="12698" b="45040"/>
          <a:stretch/>
        </p:blipFill>
        <p:spPr bwMode="auto">
          <a:xfrm>
            <a:off x="6324600" y="3581400"/>
            <a:ext cx="1382486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324600" y="4953000"/>
            <a:ext cx="4571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en-US" dirty="0" smtClean="0"/>
          </a:p>
          <a:p>
            <a:endParaRPr lang="ar-EG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3810000"/>
            <a:ext cx="4114800" cy="83099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UDPG </a:t>
            </a:r>
            <a:r>
              <a:rPr lang="en-US" sz="2400" b="1" dirty="0"/>
              <a:t>acts as a substrate for glycogen synthesis. </a:t>
            </a:r>
            <a:endParaRPr lang="ar-EG" sz="24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19BC1-D2AE-438B-A7A9-E33197242A69}" type="datetime1">
              <a:rPr lang="en-US" smtClean="0"/>
              <a:t>8/11/2023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Shuzan.ali@fmed.bu.edu.eg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057400" y="1780401"/>
            <a:ext cx="1143000" cy="3231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1500" dirty="0" smtClean="0"/>
              <a:t>hexokinase</a:t>
            </a:r>
            <a:endParaRPr lang="ar-EG" sz="1500" dirty="0"/>
          </a:p>
        </p:txBody>
      </p:sp>
      <p:sp>
        <p:nvSpPr>
          <p:cNvPr id="10" name="TextBox 9"/>
          <p:cNvSpPr txBox="1"/>
          <p:nvPr/>
        </p:nvSpPr>
        <p:spPr>
          <a:xfrm>
            <a:off x="6019800" y="4953000"/>
            <a:ext cx="381000" cy="7987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248400" y="4859724"/>
            <a:ext cx="152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543800" cy="4724400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71500" indent="-571500" algn="justLow">
              <a:buAutoNum type="romanUcPeriod"/>
            </a:pPr>
            <a:r>
              <a:rPr lang="en-US" sz="33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Glycogen synthase</a:t>
            </a:r>
            <a:r>
              <a:rPr lang="en-US" sz="3300" dirty="0" smtClean="0"/>
              <a:t> </a:t>
            </a:r>
            <a:r>
              <a:rPr lang="en-US" sz="33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(the key enzyme</a:t>
            </a:r>
            <a:r>
              <a:rPr lang="en-US" sz="33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</a:t>
            </a:r>
          </a:p>
          <a:p>
            <a:pPr marL="533400" indent="0" algn="justLow">
              <a:buNone/>
            </a:pPr>
            <a:r>
              <a:rPr lang="en-US" sz="2900" dirty="0" smtClean="0"/>
              <a:t>It</a:t>
            </a:r>
            <a:r>
              <a:rPr lang="en-US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 smtClean="0"/>
              <a:t>transfer</a:t>
            </a:r>
            <a:r>
              <a:rPr lang="en-US" sz="2900" b="1" dirty="0" smtClean="0">
                <a:solidFill>
                  <a:srgbClr val="0000FF"/>
                </a:solidFill>
              </a:rPr>
              <a:t> </a:t>
            </a:r>
            <a:r>
              <a:rPr lang="en-US" sz="2900" dirty="0" smtClean="0"/>
              <a:t>glucose from UDPG to a glycogen primer forming </a:t>
            </a:r>
            <a:r>
              <a:rPr lang="el-GR" sz="2900" dirty="0" smtClean="0"/>
              <a:t>α</a:t>
            </a:r>
            <a:r>
              <a:rPr lang="en-US" sz="2900" dirty="0" smtClean="0"/>
              <a:t> 1,4-glucosidic bonds </a:t>
            </a:r>
            <a:r>
              <a:rPr lang="en-US" sz="2900" dirty="0"/>
              <a:t>between </a:t>
            </a:r>
            <a:r>
              <a:rPr lang="en-US" sz="2900" b="1" u="sng" dirty="0">
                <a:solidFill>
                  <a:srgbClr val="0000CC"/>
                </a:solidFill>
              </a:rPr>
              <a:t>C1 of </a:t>
            </a:r>
            <a:r>
              <a:rPr lang="en-US" sz="2900" b="1" u="sng" dirty="0" smtClean="0">
                <a:solidFill>
                  <a:srgbClr val="0000CC"/>
                </a:solidFill>
              </a:rPr>
              <a:t>activated </a:t>
            </a:r>
            <a:r>
              <a:rPr lang="en-US" sz="2900" b="1" u="sng" dirty="0">
                <a:solidFill>
                  <a:srgbClr val="0000CC"/>
                </a:solidFill>
              </a:rPr>
              <a:t>glucose of </a:t>
            </a:r>
            <a:r>
              <a:rPr lang="en-US" sz="2900" b="1" u="sng" dirty="0" smtClean="0">
                <a:solidFill>
                  <a:srgbClr val="0000CC"/>
                </a:solidFill>
              </a:rPr>
              <a:t>UDP-G </a:t>
            </a:r>
            <a:r>
              <a:rPr lang="en-US" sz="2900" dirty="0" smtClean="0">
                <a:solidFill>
                  <a:srgbClr val="0000CC"/>
                </a:solidFill>
              </a:rPr>
              <a:t>&amp; </a:t>
            </a:r>
            <a:r>
              <a:rPr lang="en-US" sz="2900" b="1" u="sng" dirty="0" smtClean="0">
                <a:solidFill>
                  <a:srgbClr val="0000CC"/>
                </a:solidFill>
              </a:rPr>
              <a:t>C4 </a:t>
            </a:r>
            <a:r>
              <a:rPr lang="en-US" sz="2900" b="1" u="sng" dirty="0">
                <a:solidFill>
                  <a:srgbClr val="0000CC"/>
                </a:solidFill>
              </a:rPr>
              <a:t>of a terminal glucose residue of glycogen</a:t>
            </a:r>
            <a:r>
              <a:rPr lang="en-US" sz="2900" dirty="0">
                <a:solidFill>
                  <a:srgbClr val="0000CC"/>
                </a:solidFill>
              </a:rPr>
              <a:t>, </a:t>
            </a:r>
            <a:r>
              <a:rPr lang="en-US" sz="2900" dirty="0"/>
              <a:t>liberating </a:t>
            </a:r>
            <a:r>
              <a:rPr lang="en-US" sz="2900" dirty="0" smtClean="0"/>
              <a:t>UDP.  </a:t>
            </a:r>
          </a:p>
          <a:p>
            <a:pPr lvl="0" algn="justLow"/>
            <a:r>
              <a:rPr lang="en-US" sz="3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Glycogen </a:t>
            </a:r>
            <a:r>
              <a:rPr lang="en-US" sz="35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synthase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dirty="0" smtClean="0"/>
              <a:t>function is to </a:t>
            </a:r>
            <a:r>
              <a:rPr lang="en-US" sz="35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elongate short branches</a:t>
            </a:r>
            <a:r>
              <a:rPr lang="en-US" sz="35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dirty="0" smtClean="0"/>
              <a:t>in the glycogen tree up to 12 glucose units. </a:t>
            </a:r>
          </a:p>
          <a:p>
            <a:pPr lvl="0" algn="justLow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6FEB6-AE03-41FE-92AD-E97FEBE5CFC3}" type="datetime1">
              <a:rPr lang="en-US" smtClean="0"/>
              <a:t>8/11/2023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Shuzan.ali@fmed.bu.edu.eg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2000"/>
            <a:ext cx="7391400" cy="5334000"/>
          </a:xfrm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justLow"/>
            <a:r>
              <a:rPr lang="en-US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preexisting glycogen </a:t>
            </a:r>
            <a:r>
              <a:rPr lang="en-US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molecule </a:t>
            </a:r>
            <a:r>
              <a:rPr lang="en-US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</a:t>
            </a:r>
            <a:r>
              <a:rPr lang="en-US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glycogen primer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must be present to initiate this reaction.</a:t>
            </a:r>
          </a:p>
          <a:p>
            <a:pPr algn="justLow"/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Glycogen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may </a:t>
            </a:r>
            <a:r>
              <a:rPr lang="en-US" dirty="0"/>
              <a:t>in turn be formed on a primer known as </a:t>
            </a:r>
            <a:r>
              <a:rPr lang="en-US" b="1" u="sng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glycogenin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/>
              <a:t>(</a:t>
            </a:r>
            <a:r>
              <a:rPr lang="en-US" dirty="0" smtClean="0"/>
              <a:t>37-kDa protein, glycosylated </a:t>
            </a:r>
            <a:r>
              <a:rPr lang="en-US" dirty="0"/>
              <a:t>on a specific </a:t>
            </a:r>
            <a:r>
              <a:rPr lang="en-US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tyrosine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residue by </a:t>
            </a:r>
            <a:r>
              <a:rPr lang="en-US" dirty="0" smtClean="0"/>
              <a:t>UDP-G). </a:t>
            </a:r>
          </a:p>
          <a:p>
            <a:pPr algn="justLow"/>
            <a:r>
              <a:rPr lang="en-US" dirty="0" smtClean="0"/>
              <a:t>Further </a:t>
            </a:r>
            <a:r>
              <a:rPr lang="en-US" dirty="0"/>
              <a:t>glucose residues are attached in the 1→4 position to make a short chain that is a substrate for glycogen synthase</a:t>
            </a:r>
            <a:r>
              <a:rPr lang="en-US" dirty="0" smtClean="0"/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3542-EC4A-4F69-B846-A1BCDED6F4BA}" type="datetime1">
              <a:rPr lang="en-US" smtClean="0"/>
              <a:t>8/11/2023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Shuzan.ali@fmed.bu.edu.eg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3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7391400" cy="4572000"/>
          </a:xfrm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justLow">
              <a:buNone/>
            </a:pPr>
            <a:r>
              <a:rPr lang="en-US" sz="33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The branching enzyme:</a:t>
            </a:r>
            <a:endParaRPr lang="en-US" sz="3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1325" indent="-76200" algn="justLow">
              <a:buNone/>
            </a:pP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300" dirty="0" smtClean="0"/>
              <a:t>It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300" u="sng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transfers</a:t>
            </a:r>
            <a:r>
              <a:rPr lang="en-US" sz="3300" dirty="0" smtClean="0">
                <a:solidFill>
                  <a:srgbClr val="0000CC"/>
                </a:solidFill>
              </a:rPr>
              <a:t> </a:t>
            </a:r>
            <a:r>
              <a:rPr lang="en-US" sz="3300" dirty="0" smtClean="0"/>
              <a:t>some glucose units from the end of a long branch to one of glucose units in the middle of an adjacent long branch forming </a:t>
            </a:r>
            <a:r>
              <a:rPr lang="el-GR" sz="33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 </a:t>
            </a:r>
            <a:r>
              <a:rPr lang="en-US" sz="33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1,6-glucosidic bond</a:t>
            </a:r>
            <a:r>
              <a:rPr lang="en-US" sz="3300" dirty="0" smtClean="0"/>
              <a:t>. </a:t>
            </a:r>
          </a:p>
          <a:p>
            <a:pPr algn="justLow"/>
            <a:r>
              <a:rPr lang="en-US" sz="3300" dirty="0" smtClean="0"/>
              <a:t>A </a:t>
            </a:r>
            <a:r>
              <a:rPr lang="en-US" sz="33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branch </a:t>
            </a:r>
            <a:r>
              <a:rPr lang="en-US" sz="3300" dirty="0" smtClean="0"/>
              <a:t>appears on which glycogen synthase can act again. </a:t>
            </a:r>
          </a:p>
          <a:p>
            <a:endParaRPr lang="en-US" sz="33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D1C5-6EA9-4B22-A2E3-2755FD9F5436}" type="datetime1">
              <a:rPr lang="en-US" smtClean="0"/>
              <a:t>8/11/2023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Shuzan.ali@fmed.bu.edu.eg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3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Biosynthesis of glycogen (</a:t>
            </a:r>
            <a:r>
              <a:rPr lang="en-US" sz="3300" b="1" i="1" u="sng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Glycogen</a:t>
            </a:r>
            <a:r>
              <a:rPr lang="en-US" sz="33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esis</a:t>
            </a:r>
            <a:r>
              <a:rPr lang="en-US" sz="33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300" u="sng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/>
          <a:srcRect l="7253" r="4855" b="24364"/>
          <a:stretch/>
        </p:blipFill>
        <p:spPr bwMode="auto">
          <a:xfrm>
            <a:off x="928913" y="1143000"/>
            <a:ext cx="7300687" cy="472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45D8D-F242-489B-8DDD-92CD16E4FAFB}" type="datetime1">
              <a:rPr lang="en-US" smtClean="0"/>
              <a:t>8/11/2023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Shuzan.ali@fmed.bu.edu.eg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86840" y="4648200"/>
            <a:ext cx="1143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b="1" dirty="0" smtClean="0"/>
              <a:t>Glycogen primer</a:t>
            </a:r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65580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7772400" cy="3962400"/>
          </a:xfrm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justLow">
              <a:buNone/>
            </a:pPr>
            <a:r>
              <a:rPr lang="en-US" sz="36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Regulation of </a:t>
            </a:r>
            <a:r>
              <a:rPr lang="en-US" sz="36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glycogen</a:t>
            </a:r>
            <a:r>
              <a:rPr lang="en-US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esis</a:t>
            </a:r>
            <a:r>
              <a:rPr lang="en-US" sz="36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 algn="justLow">
              <a:buNone/>
            </a:pPr>
            <a:r>
              <a:rPr lang="en-US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Glycogen synthase is the key enzyme. </a:t>
            </a:r>
          </a:p>
          <a:p>
            <a:pPr marL="514350" lvl="1" indent="-514350" algn="justLow">
              <a:buFont typeface="+mj-lt"/>
              <a:buAutoNum type="arabicPeriod"/>
            </a:pPr>
            <a:r>
              <a:rPr 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Covalent modification: </a:t>
            </a:r>
          </a:p>
          <a:p>
            <a:pPr marL="0" lvl="1" indent="0" algn="justLow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Glycogen synthase </a:t>
            </a:r>
            <a:r>
              <a:rPr lang="en-US" sz="32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</a:t>
            </a:r>
            <a:r>
              <a:rPr lang="en-US" sz="32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 in 2 forms:</a:t>
            </a:r>
          </a:p>
          <a:p>
            <a:pPr lvl="0" algn="justLow"/>
            <a:r>
              <a:rPr lang="en-US" sz="2900" dirty="0"/>
              <a:t>Glycogen synthase </a:t>
            </a:r>
            <a:r>
              <a:rPr lang="en-US" sz="29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900" dirty="0"/>
              <a:t> (</a:t>
            </a:r>
            <a:r>
              <a:rPr lang="en-US" sz="29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active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dephosphorylated)</a:t>
            </a:r>
            <a:endParaRPr lang="en-US" sz="2900" dirty="0" smtClean="0"/>
          </a:p>
          <a:p>
            <a:pPr lvl="0" algn="justLow"/>
            <a:r>
              <a:rPr lang="en-US" sz="2900" dirty="0" smtClean="0"/>
              <a:t>Glycogen </a:t>
            </a:r>
            <a:r>
              <a:rPr lang="en-US" sz="2900" dirty="0"/>
              <a:t>synthase </a:t>
            </a:r>
            <a:r>
              <a:rPr lang="en-US" sz="29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900" dirty="0"/>
              <a:t> (</a:t>
            </a:r>
            <a:r>
              <a:rPr lang="en-US" sz="29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inactive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phosphorylated)</a:t>
            </a:r>
            <a:endParaRPr lang="en-US" sz="2900" b="1" u="sng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39D59-EC15-463D-9D6E-902FE1C13448}" type="datetime1">
              <a:rPr lang="en-US" smtClean="0"/>
              <a:t>8/11/2023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Shuzan.ali@fmed.bu.edu.eg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7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chnic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1106</TotalTime>
  <Words>1362</Words>
  <Application>Microsoft Office PowerPoint</Application>
  <PresentationFormat>On-screen Show (4:3)</PresentationFormat>
  <Paragraphs>275</Paragraphs>
  <Slides>29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41" baseType="lpstr">
      <vt:lpstr>Andalus</vt:lpstr>
      <vt:lpstr>Arial</vt:lpstr>
      <vt:lpstr>Britannic Bold</vt:lpstr>
      <vt:lpstr>Calibri</vt:lpstr>
      <vt:lpstr>Franklin Gothic Book</vt:lpstr>
      <vt:lpstr>Mistral</vt:lpstr>
      <vt:lpstr>Symbol</vt:lpstr>
      <vt:lpstr>Tahoma</vt:lpstr>
      <vt:lpstr>Times New Roman</vt:lpstr>
      <vt:lpstr>Wingdings 2</vt:lpstr>
      <vt:lpstr>Office Theme</vt:lpstr>
      <vt:lpstr>Technic</vt:lpstr>
      <vt:lpstr>CHO metabolism  (GLYCOGEN Metabolism)</vt:lpstr>
      <vt:lpstr> GLYCOGEN  METABOLISM </vt:lpstr>
      <vt:lpstr>GLYCOGENESIS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GLYCOGENOLYSIS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The lactic acid (Cori) cycle and glucose-alanine cycle </vt:lpstr>
      <vt:lpstr>Difference between liver glycogen and muscle glycogen</vt:lpstr>
      <vt:lpstr>GLYCOGEN STORAGE DISEASE  ( GLYCOGENEOSIS)</vt:lpstr>
      <vt:lpstr>PowerPoint Presentation</vt:lpstr>
      <vt:lpstr> Type I glycogenosis (Von Gierke’s disease)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shozan</dc:creator>
  <cp:lastModifiedBy>Administrator</cp:lastModifiedBy>
  <cp:revision>307</cp:revision>
  <dcterms:created xsi:type="dcterms:W3CDTF">2006-08-16T00:00:00Z</dcterms:created>
  <dcterms:modified xsi:type="dcterms:W3CDTF">2023-08-11T07:49:24Z</dcterms:modified>
</cp:coreProperties>
</file>